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261" r:id="rId3"/>
    <p:sldId id="295" r:id="rId4"/>
    <p:sldId id="345" r:id="rId5"/>
    <p:sldId id="298" r:id="rId6"/>
    <p:sldId id="265" r:id="rId7"/>
    <p:sldId id="264" r:id="rId8"/>
    <p:sldId id="266" r:id="rId9"/>
    <p:sldId id="346" r:id="rId10"/>
    <p:sldId id="327" r:id="rId11"/>
    <p:sldId id="328"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8" r:id="rId2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3F871612-748F-4BCD-AB25-CA36CBE9D663}" type="datetimeFigureOut">
              <a:rPr lang="de-DE"/>
              <a:pPr>
                <a:defRPr/>
              </a:pPr>
              <a:t>16.09.2015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A2B4F95-5200-4A1A-A25B-FAF7A87C95E6}"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16C5B10-8266-4E74-B301-7727AFF61DEB}" type="datetimeFigureOut">
              <a:rPr lang="de-DE"/>
              <a:pPr>
                <a:defRPr/>
              </a:pPr>
              <a:t>16.09.2015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117A979-FF43-46DF-9AA1-383868F9C20F}"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B7920B4-B6F5-4077-B0EF-B820B87B379E}" type="datetimeFigureOut">
              <a:rPr lang="de-DE"/>
              <a:pPr>
                <a:defRPr/>
              </a:pPr>
              <a:t>16.09.2015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6D96CC3-652E-467C-A9E4-D82D066B0FFC}"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FCE6251-A2C3-4F5B-8193-73650403539F}" type="datetimeFigureOut">
              <a:rPr lang="de-DE"/>
              <a:pPr>
                <a:defRPr/>
              </a:pPr>
              <a:t>16.09.2015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FDD9053-A0EB-42F7-8D71-7B3E5048286B}"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E053252B-FE40-490B-B4B1-3B8CFBBA08B1}" type="datetimeFigureOut">
              <a:rPr lang="de-DE"/>
              <a:pPr>
                <a:defRPr/>
              </a:pPr>
              <a:t>16.09.2015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50B9660-D150-4BFD-B173-1E6B77E91F19}"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6E8F5AFA-3993-4133-8EFF-F62C93735AA2}" type="datetimeFigureOut">
              <a:rPr lang="de-DE"/>
              <a:pPr>
                <a:defRPr/>
              </a:pPr>
              <a:t>16.09.2015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833DE96-37A7-4D54-87C2-D6B6D2E0CA5C}"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759F463B-176C-4102-904E-45E7FD93A95E}" type="datetimeFigureOut">
              <a:rPr lang="de-DE"/>
              <a:pPr>
                <a:defRPr/>
              </a:pPr>
              <a:t>16.09.2015</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D22F11D-802E-4D15-B903-0706CE7EFE8C}"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69164EC-33D9-4C65-8BD1-842CB115C4E6}" type="datetimeFigureOut">
              <a:rPr lang="de-DE"/>
              <a:pPr>
                <a:defRPr/>
              </a:pPr>
              <a:t>16.09.2015</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188F2E5-BD6E-46E5-818A-9D905BE5BDE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1CA8338-0361-477F-8792-71444BB174EB}" type="datetimeFigureOut">
              <a:rPr lang="de-DE"/>
              <a:pPr>
                <a:defRPr/>
              </a:pPr>
              <a:t>16.09.2015</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67AF031C-5106-450C-B215-2273F7E78B79}"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51215111-C5AE-458D-8B9A-8493F0589A27}" type="datetimeFigureOut">
              <a:rPr lang="de-DE"/>
              <a:pPr>
                <a:defRPr/>
              </a:pPr>
              <a:t>16.09.2015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E0ACE40-00E2-446C-8488-E136DFE1922D}"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D2DD291A-DDC5-4720-9754-54D71ADD2445}" type="datetimeFigureOut">
              <a:rPr lang="de-DE"/>
              <a:pPr>
                <a:defRPr/>
              </a:pPr>
              <a:t>16.09.2015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433B767-0CDE-4CAC-ADE4-92C40EC83F01}"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F46BEA0-08C2-4614-966F-CBF5C3E4D25E}" type="datetimeFigureOut">
              <a:rPr lang="de-DE"/>
              <a:pPr>
                <a:defRPr/>
              </a:pPr>
              <a:t>16.09.2015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58C7427-31D7-467B-8403-3E7CEE726587}"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st-elisabeth-altenheim.de/willkommen.html" TargetMode="External"/><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hyperlink" Target="http://www.st-elisabeth-altenheim.de/willkommen.html"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3.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hyperlink" Target="http://www.st-elisabeth-altenheim.de/willkommen.html"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3.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hyperlink" Target="http://www.st-elisabeth-altenheim.de/willkommen.html"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3.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st-elisabeth-altenheim.de/willkommen.html" TargetMode="External"/><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141663"/>
            <a:ext cx="7772400" cy="865187"/>
          </a:xfrm>
        </p:spPr>
        <p:txBody>
          <a:bodyPr>
            <a:normAutofit fontScale="90000"/>
          </a:bodyPr>
          <a:lstStyle/>
          <a:p>
            <a:r>
              <a:rPr lang="cs-CZ" sz="4000" b="1" smtClean="0"/>
              <a:t>Organizovaná láska k bližnímu</a:t>
            </a:r>
            <a:r>
              <a:rPr lang="de-DE" sz="4000" b="1" smtClean="0"/>
              <a:t>. </a:t>
            </a:r>
            <a:r>
              <a:rPr lang="de-DE" sz="4000" smtClean="0"/>
              <a:t/>
            </a:r>
            <a:br>
              <a:rPr lang="de-DE" sz="4000" smtClean="0"/>
            </a:br>
            <a:r>
              <a:rPr lang="de-DE" sz="4000" smtClean="0"/>
              <a:t/>
            </a:r>
            <a:br>
              <a:rPr lang="de-DE" sz="4000" smtClean="0"/>
            </a:br>
            <a:endParaRPr lang="de-DE" sz="4000" smtClean="0"/>
          </a:p>
        </p:txBody>
      </p:sp>
      <p:sp>
        <p:nvSpPr>
          <p:cNvPr id="13314" name="Untertitel 2"/>
          <p:cNvSpPr>
            <a:spLocks noGrp="1"/>
          </p:cNvSpPr>
          <p:nvPr>
            <p:ph type="subTitle" idx="1"/>
          </p:nvPr>
        </p:nvSpPr>
        <p:spPr>
          <a:xfrm>
            <a:off x="1371600" y="3886200"/>
            <a:ext cx="6400800" cy="1343025"/>
          </a:xfrm>
        </p:spPr>
        <p:txBody>
          <a:bodyPr/>
          <a:lstStyle/>
          <a:p>
            <a:r>
              <a:rPr lang="cs-CZ" b="1" smtClean="0">
                <a:solidFill>
                  <a:srgbClr val="FF0000"/>
                </a:solidFill>
              </a:rPr>
              <a:t>Jak se realizuje sociální aktivita v církvi?</a:t>
            </a:r>
            <a:endParaRPr lang="de-DE" smtClean="0">
              <a:solidFill>
                <a:srgbClr val="FF0000"/>
              </a:solidFill>
            </a:endParaRPr>
          </a:p>
        </p:txBody>
      </p:sp>
      <p:pic>
        <p:nvPicPr>
          <p:cNvPr id="13315" name="Picture 4"/>
          <p:cNvPicPr>
            <a:picLocks noChangeAspect="1" noChangeArrowheads="1"/>
          </p:cNvPicPr>
          <p:nvPr/>
        </p:nvPicPr>
        <p:blipFill>
          <a:blip r:embed="rId2"/>
          <a:srcRect/>
          <a:stretch>
            <a:fillRect/>
          </a:stretch>
        </p:blipFill>
        <p:spPr bwMode="auto">
          <a:xfrm>
            <a:off x="3690938" y="476250"/>
            <a:ext cx="1060450" cy="744538"/>
          </a:xfrm>
          <a:prstGeom prst="rect">
            <a:avLst/>
          </a:prstGeom>
          <a:noFill/>
          <a:ln w="9525">
            <a:noFill/>
            <a:miter lim="800000"/>
            <a:headEnd/>
            <a:tailEnd/>
          </a:ln>
        </p:spPr>
      </p:pic>
      <p:grpSp>
        <p:nvGrpSpPr>
          <p:cNvPr id="13316" name="Gruppieren 4"/>
          <p:cNvGrpSpPr>
            <a:grpSpLocks/>
          </p:cNvGrpSpPr>
          <p:nvPr/>
        </p:nvGrpSpPr>
        <p:grpSpPr bwMode="auto">
          <a:xfrm>
            <a:off x="-9525" y="6350"/>
            <a:ext cx="9226550" cy="2249488"/>
            <a:chOff x="-10269" y="6771"/>
            <a:chExt cx="9227095" cy="2249487"/>
          </a:xfrm>
        </p:grpSpPr>
        <p:pic>
          <p:nvPicPr>
            <p:cNvPr id="13320" name="Picture 3"/>
            <p:cNvPicPr>
              <a:picLocks noChangeAspect="1" noChangeArrowheads="1"/>
            </p:cNvPicPr>
            <p:nvPr/>
          </p:nvPicPr>
          <p:blipFill>
            <a:blip r:embed="rId3"/>
            <a:srcRect/>
            <a:stretch>
              <a:fillRect/>
            </a:stretch>
          </p:blipFill>
          <p:spPr bwMode="auto">
            <a:xfrm>
              <a:off x="-10269" y="6771"/>
              <a:ext cx="4749800" cy="2249487"/>
            </a:xfrm>
            <a:prstGeom prst="rect">
              <a:avLst/>
            </a:prstGeom>
            <a:noFill/>
            <a:ln w="9525">
              <a:noFill/>
              <a:miter lim="800000"/>
              <a:headEnd/>
              <a:tailEnd/>
            </a:ln>
          </p:spPr>
        </p:pic>
        <p:pic>
          <p:nvPicPr>
            <p:cNvPr id="13321" name="Picture 3"/>
            <p:cNvPicPr>
              <a:picLocks noChangeAspect="1" noChangeArrowheads="1"/>
            </p:cNvPicPr>
            <p:nvPr/>
          </p:nvPicPr>
          <p:blipFill>
            <a:blip r:embed="rId3"/>
            <a:srcRect/>
            <a:stretch>
              <a:fillRect/>
            </a:stretch>
          </p:blipFill>
          <p:spPr bwMode="auto">
            <a:xfrm>
              <a:off x="4467026" y="6771"/>
              <a:ext cx="4749800" cy="2249487"/>
            </a:xfrm>
            <a:prstGeom prst="rect">
              <a:avLst/>
            </a:prstGeom>
            <a:noFill/>
            <a:ln w="9525">
              <a:noFill/>
              <a:miter lim="800000"/>
              <a:headEnd/>
              <a:tailEnd/>
            </a:ln>
          </p:spPr>
        </p:pic>
      </p:grpSp>
      <p:pic>
        <p:nvPicPr>
          <p:cNvPr id="13317" name="Picture 4"/>
          <p:cNvPicPr>
            <a:picLocks noChangeAspect="1" noChangeArrowheads="1"/>
          </p:cNvPicPr>
          <p:nvPr/>
        </p:nvPicPr>
        <p:blipFill>
          <a:blip r:embed="rId2"/>
          <a:srcRect/>
          <a:stretch>
            <a:fillRect/>
          </a:stretch>
        </p:blipFill>
        <p:spPr bwMode="auto">
          <a:xfrm>
            <a:off x="8156575" y="519113"/>
            <a:ext cx="1060450" cy="744537"/>
          </a:xfrm>
          <a:prstGeom prst="rect">
            <a:avLst/>
          </a:prstGeom>
          <a:noFill/>
          <a:ln w="9525">
            <a:noFill/>
            <a:miter lim="800000"/>
            <a:headEnd/>
            <a:tailEnd/>
          </a:ln>
        </p:spPr>
      </p:pic>
      <p:sp>
        <p:nvSpPr>
          <p:cNvPr id="13318" name="Textfeld 3"/>
          <p:cNvSpPr txBox="1">
            <a:spLocks noChangeArrowheads="1"/>
          </p:cNvSpPr>
          <p:nvPr/>
        </p:nvSpPr>
        <p:spPr bwMode="auto">
          <a:xfrm>
            <a:off x="5076825" y="6524625"/>
            <a:ext cx="4067175" cy="369888"/>
          </a:xfrm>
          <a:prstGeom prst="rect">
            <a:avLst/>
          </a:prstGeom>
          <a:noFill/>
          <a:ln w="9525">
            <a:noFill/>
            <a:miter lim="800000"/>
            <a:headEnd/>
            <a:tailEnd/>
          </a:ln>
        </p:spPr>
        <p:txBody>
          <a:bodyPr>
            <a:spAutoFit/>
          </a:bodyPr>
          <a:lstStyle/>
          <a:p>
            <a:pPr algn="r"/>
            <a:r>
              <a:rPr lang="de-DE" b="1">
                <a:latin typeface="Calibri" pitchFamily="34" charset="0"/>
              </a:rPr>
              <a:t>Prof. Dr. theol. Elisabeth Jünemann</a:t>
            </a:r>
          </a:p>
        </p:txBody>
      </p:sp>
      <p:sp>
        <p:nvSpPr>
          <p:cNvPr id="13319" name="Textfeld 5"/>
          <p:cNvSpPr txBox="1">
            <a:spLocks noChangeArrowheads="1"/>
          </p:cNvSpPr>
          <p:nvPr/>
        </p:nvSpPr>
        <p:spPr bwMode="auto">
          <a:xfrm>
            <a:off x="15875" y="5445125"/>
            <a:ext cx="4427538" cy="641350"/>
          </a:xfrm>
          <a:prstGeom prst="rect">
            <a:avLst/>
          </a:prstGeom>
          <a:noFill/>
          <a:ln w="9525">
            <a:noFill/>
            <a:miter lim="800000"/>
            <a:headEnd/>
            <a:tailEnd/>
          </a:ln>
        </p:spPr>
        <p:txBody>
          <a:bodyPr>
            <a:spAutoFit/>
          </a:bodyPr>
          <a:lstStyle/>
          <a:p>
            <a:pPr marL="342900" indent="-342900">
              <a:buFontTx/>
              <a:buAutoNum type="arabicPeriod"/>
            </a:pPr>
            <a:r>
              <a:rPr lang="cs-CZ" b="1">
                <a:solidFill>
                  <a:srgbClr val="0000FF"/>
                </a:solidFill>
                <a:latin typeface="Calibri" pitchFamily="34" charset="0"/>
              </a:rPr>
              <a:t>Příklad: Láska v Písmu svatém</a:t>
            </a:r>
            <a:endParaRPr lang="de-DE" b="1">
              <a:solidFill>
                <a:srgbClr val="0000FF"/>
              </a:solidFill>
              <a:latin typeface="Calibri" pitchFamily="34" charset="0"/>
            </a:endParaRPr>
          </a:p>
          <a:p>
            <a:pPr marL="342900" indent="-342900">
              <a:buFontTx/>
              <a:buAutoNum type="arabicPeriod"/>
            </a:pPr>
            <a:r>
              <a:rPr lang="cs-CZ" b="1">
                <a:solidFill>
                  <a:srgbClr val="0000FF"/>
                </a:solidFill>
                <a:latin typeface="Calibri" pitchFamily="34" charset="0"/>
              </a:rPr>
              <a:t>Příklad: Láska v tradici církve</a:t>
            </a:r>
            <a:endParaRPr lang="de-DE" b="1">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11638" y="1196975"/>
            <a:ext cx="4681537" cy="863600"/>
          </a:xfrm>
        </p:spPr>
        <p:txBody>
          <a:bodyPr>
            <a:normAutofit/>
          </a:bodyPr>
          <a:lstStyle/>
          <a:p>
            <a:r>
              <a:rPr lang="cs-CZ" altLang="de-DE" sz="3600" b="1" smtClean="0">
                <a:solidFill>
                  <a:srgbClr val="FF0000"/>
                </a:solidFill>
              </a:rPr>
              <a:t>Sv</a:t>
            </a:r>
            <a:r>
              <a:rPr lang="de-DE" altLang="de-DE" sz="3600" b="1" smtClean="0">
                <a:solidFill>
                  <a:srgbClr val="FF0000"/>
                </a:solidFill>
              </a:rPr>
              <a:t>. </a:t>
            </a:r>
            <a:r>
              <a:rPr lang="cs-CZ" altLang="de-DE" sz="3600" b="1" smtClean="0">
                <a:solidFill>
                  <a:srgbClr val="FF0000"/>
                </a:solidFill>
              </a:rPr>
              <a:t>Alžb</a:t>
            </a:r>
            <a:r>
              <a:rPr lang="de-DE" altLang="de-DE" sz="3600" b="1" smtClean="0">
                <a:solidFill>
                  <a:srgbClr val="FF0000"/>
                </a:solidFill>
              </a:rPr>
              <a:t>ě</a:t>
            </a:r>
            <a:r>
              <a:rPr lang="cs-CZ" altLang="de-DE" sz="3600" b="1" smtClean="0">
                <a:solidFill>
                  <a:srgbClr val="FF0000"/>
                </a:solidFill>
              </a:rPr>
              <a:t>ta (Durynská)</a:t>
            </a:r>
            <a:r>
              <a:rPr lang="de-DE" altLang="de-DE" sz="3600" b="1" smtClean="0">
                <a:solidFill>
                  <a:srgbClr val="FF0000"/>
                </a:solidFill>
              </a:rPr>
              <a:t/>
            </a:r>
            <a:br>
              <a:rPr lang="de-DE" altLang="de-DE" sz="3600" b="1" smtClean="0">
                <a:solidFill>
                  <a:srgbClr val="FF0000"/>
                </a:solidFill>
              </a:rPr>
            </a:br>
            <a:r>
              <a:rPr lang="de-DE" altLang="de-DE" sz="1200" b="1" smtClean="0">
                <a:solidFill>
                  <a:srgbClr val="FF0000"/>
                </a:solidFill>
              </a:rPr>
              <a:t>1207-1231</a:t>
            </a:r>
          </a:p>
        </p:txBody>
      </p:sp>
      <p:pic>
        <p:nvPicPr>
          <p:cNvPr id="22530" name="Picture 5" descr="CoverKatalog"/>
          <p:cNvPicPr>
            <a:picLocks noChangeAspect="1" noChangeArrowheads="1"/>
          </p:cNvPicPr>
          <p:nvPr/>
        </p:nvPicPr>
        <p:blipFill>
          <a:blip r:embed="rId2"/>
          <a:srcRect/>
          <a:stretch>
            <a:fillRect/>
          </a:stretch>
        </p:blipFill>
        <p:spPr bwMode="auto">
          <a:xfrm>
            <a:off x="107950" y="1276350"/>
            <a:ext cx="4060825" cy="5408613"/>
          </a:xfrm>
          <a:prstGeom prst="rect">
            <a:avLst/>
          </a:prstGeom>
          <a:noFill/>
          <a:ln w="9525">
            <a:noFill/>
            <a:miter lim="800000"/>
            <a:headEnd/>
            <a:tailEnd/>
          </a:ln>
        </p:spPr>
      </p:pic>
      <p:sp>
        <p:nvSpPr>
          <p:cNvPr id="22531" name="Text Box 8"/>
          <p:cNvSpPr txBox="1">
            <a:spLocks noChangeArrowheads="1"/>
          </p:cNvSpPr>
          <p:nvPr/>
        </p:nvSpPr>
        <p:spPr bwMode="auto">
          <a:xfrm>
            <a:off x="5518150" y="2708275"/>
            <a:ext cx="2366963" cy="1370013"/>
          </a:xfrm>
          <a:prstGeom prst="rect">
            <a:avLst/>
          </a:prstGeom>
          <a:noFill/>
          <a:ln w="9525">
            <a:noFill/>
            <a:miter lim="800000"/>
            <a:headEnd/>
            <a:tailEnd/>
          </a:ln>
        </p:spPr>
        <p:txBody>
          <a:bodyPr>
            <a:spAutoFit/>
          </a:bodyPr>
          <a:lstStyle/>
          <a:p>
            <a:pPr>
              <a:spcBef>
                <a:spcPct val="50000"/>
              </a:spcBef>
            </a:pPr>
            <a:r>
              <a:rPr lang="cs-CZ" altLang="de-DE" sz="2400" b="1">
                <a:latin typeface="Calibri" pitchFamily="34" charset="0"/>
              </a:rPr>
              <a:t>A</a:t>
            </a:r>
            <a:r>
              <a:rPr lang="de-DE" altLang="de-DE" sz="2400" b="1">
                <a:latin typeface="Calibri" pitchFamily="34" charset="0"/>
              </a:rPr>
              <a:t>n</a:t>
            </a:r>
            <a:r>
              <a:rPr lang="cs-CZ" altLang="de-DE" sz="2400" b="1">
                <a:latin typeface="Calibri" pitchFamily="34" charset="0"/>
              </a:rPr>
              <a:t>eb: </a:t>
            </a:r>
          </a:p>
          <a:p>
            <a:pPr>
              <a:spcBef>
                <a:spcPct val="50000"/>
              </a:spcBef>
            </a:pPr>
            <a:r>
              <a:rPr lang="cs-CZ" altLang="de-DE" sz="2400" b="1">
                <a:latin typeface="Calibri" pitchFamily="34" charset="0"/>
              </a:rPr>
              <a:t>Zá</a:t>
            </a:r>
            <a:r>
              <a:rPr lang="de-DE" altLang="de-DE" sz="2400" b="1">
                <a:latin typeface="Calibri" pitchFamily="34" charset="0"/>
              </a:rPr>
              <a:t>s</a:t>
            </a:r>
            <a:r>
              <a:rPr lang="cs-CZ" altLang="de-DE" sz="2400" b="1">
                <a:latin typeface="Calibri" pitchFamily="34" charset="0"/>
              </a:rPr>
              <a:t>ady lásky dle sv. </a:t>
            </a:r>
            <a:r>
              <a:rPr lang="de-DE" altLang="de-DE" sz="2400" b="1">
                <a:latin typeface="Calibri" pitchFamily="34" charset="0"/>
              </a:rPr>
              <a:t>A</a:t>
            </a:r>
            <a:r>
              <a:rPr lang="cs-CZ" altLang="de-DE" sz="2400" b="1">
                <a:latin typeface="Calibri" pitchFamily="34" charset="0"/>
              </a:rPr>
              <a:t>lžběty</a:t>
            </a:r>
            <a:endParaRPr lang="de-DE" altLang="de-DE" sz="2400" b="1">
              <a:latin typeface="Calibri" pitchFamily="34" charset="0"/>
            </a:endParaRPr>
          </a:p>
        </p:txBody>
      </p:sp>
      <p:sp>
        <p:nvSpPr>
          <p:cNvPr id="22532" name="Text Box 9"/>
          <p:cNvSpPr txBox="1">
            <a:spLocks noChangeArrowheads="1"/>
          </p:cNvSpPr>
          <p:nvPr/>
        </p:nvSpPr>
        <p:spPr bwMode="auto">
          <a:xfrm>
            <a:off x="4859338" y="5373688"/>
            <a:ext cx="4284662" cy="701675"/>
          </a:xfrm>
          <a:prstGeom prst="rect">
            <a:avLst/>
          </a:prstGeom>
          <a:noFill/>
          <a:ln w="9525">
            <a:noFill/>
            <a:miter lim="800000"/>
            <a:headEnd/>
            <a:tailEnd/>
          </a:ln>
        </p:spPr>
        <p:txBody>
          <a:bodyPr>
            <a:spAutoFit/>
          </a:bodyPr>
          <a:lstStyle/>
          <a:p>
            <a:pPr algn="r">
              <a:spcBef>
                <a:spcPct val="50000"/>
              </a:spcBef>
            </a:pPr>
            <a:r>
              <a:rPr lang="de-DE" altLang="de-DE" sz="4000" b="1">
                <a:solidFill>
                  <a:srgbClr val="FF0000"/>
                </a:solidFill>
                <a:latin typeface="Calibri" pitchFamily="34" charset="0"/>
              </a:rPr>
              <a:t>… </a:t>
            </a:r>
            <a:r>
              <a:rPr lang="cs-CZ" altLang="de-DE" sz="4000" b="1">
                <a:solidFill>
                  <a:srgbClr val="FF0000"/>
                </a:solidFill>
                <a:latin typeface="Calibri" pitchFamily="34" charset="0"/>
              </a:rPr>
              <a:t>v </a:t>
            </a:r>
            <a:r>
              <a:rPr lang="de-DE" altLang="de-DE" sz="4000" b="1">
                <a:solidFill>
                  <a:srgbClr val="FF0000"/>
                </a:solidFill>
                <a:latin typeface="Calibri" pitchFamily="34" charset="0"/>
              </a:rPr>
              <a:t>or</a:t>
            </a:r>
            <a:r>
              <a:rPr lang="cs-CZ" altLang="de-DE" sz="4000" b="1">
                <a:solidFill>
                  <a:srgbClr val="FF0000"/>
                </a:solidFill>
                <a:latin typeface="Calibri" pitchFamily="34" charset="0"/>
              </a:rPr>
              <a:t>ganizaci</a:t>
            </a:r>
            <a:endParaRPr lang="de-DE" altLang="de-DE" sz="4000" b="1">
              <a:solidFill>
                <a:srgbClr val="FF0000"/>
              </a:solidFill>
              <a:latin typeface="Calibri" pitchFamily="34" charset="0"/>
            </a:endParaRPr>
          </a:p>
        </p:txBody>
      </p:sp>
      <p:sp>
        <p:nvSpPr>
          <p:cNvPr id="22533"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2534" name="Textfeld 7"/>
          <p:cNvSpPr txBox="1">
            <a:spLocks noChangeArrowheads="1"/>
          </p:cNvSpPr>
          <p:nvPr/>
        </p:nvSpPr>
        <p:spPr bwMode="auto">
          <a:xfrm>
            <a:off x="107950" y="274638"/>
            <a:ext cx="9036050" cy="701675"/>
          </a:xfrm>
          <a:prstGeom prst="rect">
            <a:avLst/>
          </a:prstGeom>
          <a:noFill/>
          <a:ln w="9525">
            <a:noFill/>
            <a:miter lim="800000"/>
            <a:headEnd/>
            <a:tailEnd/>
          </a:ln>
        </p:spPr>
        <p:txBody>
          <a:bodyPr>
            <a:spAutoFit/>
          </a:bodyPr>
          <a:lstStyle/>
          <a:p>
            <a:pPr algn="r"/>
            <a:r>
              <a:rPr lang="de-DE" sz="4000" b="1">
                <a:solidFill>
                  <a:srgbClr val="002060"/>
                </a:solidFill>
                <a:latin typeface="Calibri" pitchFamily="34" charset="0"/>
              </a:rPr>
              <a:t>II. (Organi</a:t>
            </a:r>
            <a:r>
              <a:rPr lang="cs-CZ" sz="4000" b="1">
                <a:solidFill>
                  <a:srgbClr val="002060"/>
                </a:solidFill>
                <a:latin typeface="Calibri" pitchFamily="34" charset="0"/>
              </a:rPr>
              <a:t>zovaná</a:t>
            </a:r>
            <a:r>
              <a:rPr lang="de-DE" sz="4000" b="1">
                <a:solidFill>
                  <a:srgbClr val="002060"/>
                </a:solidFill>
                <a:latin typeface="Calibri" pitchFamily="34" charset="0"/>
              </a:rPr>
              <a:t>) L</a:t>
            </a:r>
            <a:r>
              <a:rPr lang="cs-CZ" sz="4000" b="1">
                <a:solidFill>
                  <a:srgbClr val="002060"/>
                </a:solidFill>
                <a:latin typeface="Calibri" pitchFamily="34" charset="0"/>
              </a:rPr>
              <a:t>áska a její tradice</a:t>
            </a:r>
            <a:endParaRPr lang="de-DE" sz="4000" b="1">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elisabeth%201519k"/>
          <p:cNvPicPr>
            <a:picLocks noChangeAspect="1" noChangeArrowheads="1"/>
          </p:cNvPicPr>
          <p:nvPr/>
        </p:nvPicPr>
        <p:blipFill>
          <a:blip r:embed="rId2"/>
          <a:srcRect/>
          <a:stretch>
            <a:fillRect/>
          </a:stretch>
        </p:blipFill>
        <p:spPr bwMode="auto">
          <a:xfrm>
            <a:off x="395288" y="1412875"/>
            <a:ext cx="2293937" cy="4824413"/>
          </a:xfrm>
          <a:prstGeom prst="rect">
            <a:avLst/>
          </a:prstGeom>
          <a:noFill/>
          <a:ln w="9525">
            <a:noFill/>
            <a:miter lim="800000"/>
            <a:headEnd/>
            <a:tailEnd/>
          </a:ln>
        </p:spPr>
      </p:pic>
      <p:grpSp>
        <p:nvGrpSpPr>
          <p:cNvPr id="23554" name="Group 4"/>
          <p:cNvGrpSpPr>
            <a:grpSpLocks/>
          </p:cNvGrpSpPr>
          <p:nvPr/>
        </p:nvGrpSpPr>
        <p:grpSpPr bwMode="auto">
          <a:xfrm>
            <a:off x="3924300" y="1412875"/>
            <a:ext cx="4735513" cy="1706563"/>
            <a:chOff x="2624" y="2069"/>
            <a:chExt cx="2983" cy="1075"/>
          </a:xfrm>
        </p:grpSpPr>
        <p:pic>
          <p:nvPicPr>
            <p:cNvPr id="23562" name="Picture 5" descr="St. Elisabeth Wohn- und Pflegeheim">
              <a:hlinkClick r:id="rId3"/>
            </p:cNvPr>
            <p:cNvPicPr>
              <a:picLocks noChangeAspect="1" noChangeArrowheads="1"/>
            </p:cNvPicPr>
            <p:nvPr/>
          </p:nvPicPr>
          <p:blipFill>
            <a:blip r:embed="rId4"/>
            <a:srcRect/>
            <a:stretch>
              <a:fillRect/>
            </a:stretch>
          </p:blipFill>
          <p:spPr bwMode="auto">
            <a:xfrm>
              <a:off x="2624" y="2115"/>
              <a:ext cx="663" cy="998"/>
            </a:xfrm>
            <a:prstGeom prst="rect">
              <a:avLst/>
            </a:prstGeom>
            <a:noFill/>
            <a:ln w="9525">
              <a:noFill/>
              <a:miter lim="800000"/>
              <a:headEnd/>
              <a:tailEnd/>
            </a:ln>
          </p:spPr>
        </p:pic>
        <p:pic>
          <p:nvPicPr>
            <p:cNvPr id="23563" name="Picture 6" descr="St. Elisabeth Wohn- und Pflegeheim">
              <a:hlinkClick r:id="rId3"/>
            </p:cNvPr>
            <p:cNvPicPr>
              <a:picLocks noChangeAspect="1" noChangeArrowheads="1"/>
            </p:cNvPicPr>
            <p:nvPr/>
          </p:nvPicPr>
          <p:blipFill>
            <a:blip r:embed="rId5"/>
            <a:srcRect/>
            <a:stretch>
              <a:fillRect/>
            </a:stretch>
          </p:blipFill>
          <p:spPr bwMode="auto">
            <a:xfrm>
              <a:off x="3243" y="2069"/>
              <a:ext cx="941" cy="268"/>
            </a:xfrm>
            <a:prstGeom prst="rect">
              <a:avLst/>
            </a:prstGeom>
            <a:noFill/>
            <a:ln w="9525">
              <a:noFill/>
              <a:miter lim="800000"/>
              <a:headEnd/>
              <a:tailEnd/>
            </a:ln>
          </p:spPr>
        </p:pic>
        <p:pic>
          <p:nvPicPr>
            <p:cNvPr id="23564" name="Picture 7" descr="start"/>
            <p:cNvPicPr>
              <a:picLocks noChangeAspect="1" noChangeArrowheads="1"/>
            </p:cNvPicPr>
            <p:nvPr/>
          </p:nvPicPr>
          <p:blipFill>
            <a:blip r:embed="rId6"/>
            <a:srcRect/>
            <a:stretch>
              <a:fillRect/>
            </a:stretch>
          </p:blipFill>
          <p:spPr bwMode="auto">
            <a:xfrm>
              <a:off x="4150" y="2160"/>
              <a:ext cx="903" cy="678"/>
            </a:xfrm>
            <a:prstGeom prst="rect">
              <a:avLst/>
            </a:prstGeom>
            <a:noFill/>
            <a:ln w="9525">
              <a:noFill/>
              <a:miter lim="800000"/>
              <a:headEnd/>
              <a:tailEnd/>
            </a:ln>
          </p:spPr>
        </p:pic>
        <p:pic>
          <p:nvPicPr>
            <p:cNvPr id="23565" name="Picture 8" descr="ST. ELISABETH-STIFTUNG"/>
            <p:cNvPicPr>
              <a:picLocks noChangeAspect="1" noChangeArrowheads="1"/>
            </p:cNvPicPr>
            <p:nvPr/>
          </p:nvPicPr>
          <p:blipFill>
            <a:blip r:embed="rId7"/>
            <a:srcRect/>
            <a:stretch>
              <a:fillRect/>
            </a:stretch>
          </p:blipFill>
          <p:spPr bwMode="auto">
            <a:xfrm>
              <a:off x="4059" y="2976"/>
              <a:ext cx="977" cy="120"/>
            </a:xfrm>
            <a:prstGeom prst="rect">
              <a:avLst/>
            </a:prstGeom>
            <a:noFill/>
            <a:ln w="9525">
              <a:noFill/>
              <a:miter lim="800000"/>
              <a:headEnd/>
              <a:tailEnd/>
            </a:ln>
          </p:spPr>
        </p:pic>
        <p:pic>
          <p:nvPicPr>
            <p:cNvPr id="23566" name="Picture 9" descr="hohenlind1"/>
            <p:cNvPicPr>
              <a:picLocks noChangeAspect="1" noChangeArrowheads="1"/>
            </p:cNvPicPr>
            <p:nvPr/>
          </p:nvPicPr>
          <p:blipFill>
            <a:blip r:embed="rId8"/>
            <a:srcRect/>
            <a:stretch>
              <a:fillRect/>
            </a:stretch>
          </p:blipFill>
          <p:spPr bwMode="auto">
            <a:xfrm>
              <a:off x="3288" y="2432"/>
              <a:ext cx="854" cy="712"/>
            </a:xfrm>
            <a:prstGeom prst="rect">
              <a:avLst/>
            </a:prstGeom>
            <a:noFill/>
            <a:ln w="9525">
              <a:noFill/>
              <a:miter lim="800000"/>
              <a:headEnd/>
              <a:tailEnd/>
            </a:ln>
          </p:spPr>
        </p:pic>
        <p:sp>
          <p:nvSpPr>
            <p:cNvPr id="23567" name="Rectangle 10"/>
            <p:cNvSpPr>
              <a:spLocks noChangeArrowheads="1"/>
            </p:cNvSpPr>
            <p:nvPr/>
          </p:nvSpPr>
          <p:spPr bwMode="auto">
            <a:xfrm>
              <a:off x="4876" y="2341"/>
              <a:ext cx="731" cy="671"/>
            </a:xfrm>
            <a:prstGeom prst="rect">
              <a:avLst/>
            </a:prstGeom>
            <a:noFill/>
            <a:ln w="9525">
              <a:noFill/>
              <a:miter lim="800000"/>
              <a:headEnd/>
              <a:tailEnd/>
            </a:ln>
          </p:spPr>
          <p:txBody>
            <a:bodyPr anchor="ctr">
              <a:spAutoFit/>
            </a:bodyPr>
            <a:lstStyle/>
            <a:p>
              <a:pPr algn="ctr"/>
              <a:r>
                <a:rPr lang="de-DE" altLang="de-DE">
                  <a:latin typeface="Calibri" pitchFamily="34" charset="0"/>
                </a:rPr>
                <a:t>   </a:t>
              </a:r>
              <a:br>
                <a:rPr lang="de-DE" altLang="de-DE">
                  <a:latin typeface="Calibri" pitchFamily="34" charset="0"/>
                </a:rPr>
              </a:br>
              <a:r>
                <a:rPr lang="de-DE" altLang="de-DE" sz="1000">
                  <a:solidFill>
                    <a:srgbClr val="000000"/>
                  </a:solidFill>
                  <a:latin typeface="Calibri" pitchFamily="34" charset="0"/>
                  <a:cs typeface="Arial" pitchFamily="34" charset="0"/>
                </a:rPr>
                <a:t/>
              </a:r>
              <a:br>
                <a:rPr lang="de-DE" altLang="de-DE" sz="1000">
                  <a:solidFill>
                    <a:srgbClr val="00000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Hier bin ich zu Hause!</a:t>
              </a:r>
              <a:br>
                <a:rPr lang="de-DE" altLang="de-DE" sz="900" b="1">
                  <a:solidFill>
                    <a:srgbClr val="80808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Altenheim St. Elisabeth</a:t>
              </a:r>
              <a:endParaRPr lang="de-DE" altLang="de-DE" sz="900">
                <a:latin typeface="Calibri" pitchFamily="34" charset="0"/>
              </a:endParaRPr>
            </a:p>
          </p:txBody>
        </p:sp>
        <p:pic>
          <p:nvPicPr>
            <p:cNvPr id="23568" name="Picture 11" descr="frau"/>
            <p:cNvPicPr>
              <a:picLocks noChangeAspect="1" noChangeArrowheads="1"/>
            </p:cNvPicPr>
            <p:nvPr/>
          </p:nvPicPr>
          <p:blipFill>
            <a:blip r:embed="rId9"/>
            <a:srcRect/>
            <a:stretch>
              <a:fillRect/>
            </a:stretch>
          </p:blipFill>
          <p:spPr bwMode="auto">
            <a:xfrm>
              <a:off x="4967" y="2160"/>
              <a:ext cx="534" cy="469"/>
            </a:xfrm>
            <a:prstGeom prst="rect">
              <a:avLst/>
            </a:prstGeom>
            <a:noFill/>
            <a:ln w="9525">
              <a:noFill/>
              <a:miter lim="800000"/>
              <a:headEnd/>
              <a:tailEnd/>
            </a:ln>
          </p:spPr>
        </p:pic>
      </p:grpSp>
      <p:sp>
        <p:nvSpPr>
          <p:cNvPr id="23555" name="Text Box 12"/>
          <p:cNvSpPr txBox="1">
            <a:spLocks noChangeArrowheads="1"/>
          </p:cNvSpPr>
          <p:nvPr/>
        </p:nvSpPr>
        <p:spPr bwMode="auto">
          <a:xfrm>
            <a:off x="323850" y="6237288"/>
            <a:ext cx="2447925" cy="457200"/>
          </a:xfrm>
          <a:prstGeom prst="rect">
            <a:avLst/>
          </a:prstGeom>
          <a:noFill/>
          <a:ln w="9525">
            <a:noFill/>
            <a:miter lim="800000"/>
            <a:headEnd/>
            <a:tailEnd/>
          </a:ln>
        </p:spPr>
        <p:txBody>
          <a:bodyPr>
            <a:spAutoFit/>
          </a:bodyPr>
          <a:lstStyle/>
          <a:p>
            <a:pPr>
              <a:spcBef>
                <a:spcPct val="50000"/>
              </a:spcBef>
            </a:pPr>
            <a:r>
              <a:rPr lang="de-DE" altLang="de-DE" sz="2400" b="1">
                <a:solidFill>
                  <a:srgbClr val="FF0000"/>
                </a:solidFill>
                <a:latin typeface="Calibri" pitchFamily="34" charset="0"/>
              </a:rPr>
              <a:t>L</a:t>
            </a:r>
            <a:r>
              <a:rPr lang="cs-CZ" altLang="de-DE" sz="2400" b="1">
                <a:solidFill>
                  <a:srgbClr val="FF0000"/>
                </a:solidFill>
                <a:latin typeface="Calibri" pitchFamily="34" charset="0"/>
              </a:rPr>
              <a:t>áska</a:t>
            </a:r>
            <a:endParaRPr lang="de-DE" altLang="de-DE" sz="2400" b="1">
              <a:solidFill>
                <a:srgbClr val="FF0000"/>
              </a:solidFill>
              <a:latin typeface="Calibri" pitchFamily="34" charset="0"/>
            </a:endParaRPr>
          </a:p>
        </p:txBody>
      </p:sp>
      <p:sp>
        <p:nvSpPr>
          <p:cNvPr id="23556" name="Rectangle 13"/>
          <p:cNvSpPr>
            <a:spLocks noGrp="1" noChangeArrowheads="1"/>
          </p:cNvSpPr>
          <p:nvPr>
            <p:ph type="title"/>
          </p:nvPr>
        </p:nvSpPr>
        <p:spPr>
          <a:xfrm>
            <a:off x="611188" y="549275"/>
            <a:ext cx="8532812" cy="792163"/>
          </a:xfrm>
        </p:spPr>
        <p:txBody>
          <a:bodyPr/>
          <a:lstStyle/>
          <a:p>
            <a:pPr algn="l"/>
            <a:r>
              <a:rPr lang="cs-CZ" altLang="de-DE" sz="3200" smtClean="0">
                <a:solidFill>
                  <a:srgbClr val="FF0000"/>
                </a:solidFill>
              </a:rPr>
              <a:t>Sv. </a:t>
            </a:r>
            <a:r>
              <a:rPr lang="de-DE" altLang="de-DE" sz="3200" smtClean="0">
                <a:solidFill>
                  <a:srgbClr val="FF0000"/>
                </a:solidFill>
              </a:rPr>
              <a:t>Al</a:t>
            </a:r>
            <a:r>
              <a:rPr lang="cs-CZ" altLang="de-DE" sz="3200" smtClean="0">
                <a:solidFill>
                  <a:srgbClr val="FF0000"/>
                </a:solidFill>
              </a:rPr>
              <a:t>žběta </a:t>
            </a:r>
            <a:r>
              <a:rPr lang="cs-CZ" altLang="de-DE" sz="3200" smtClean="0"/>
              <a:t>formuje o</a:t>
            </a:r>
            <a:r>
              <a:rPr lang="de-DE" altLang="de-DE" sz="3200" smtClean="0"/>
              <a:t>r</a:t>
            </a:r>
            <a:r>
              <a:rPr lang="cs-CZ" altLang="de-DE" sz="3200" smtClean="0"/>
              <a:t>ganizační p</a:t>
            </a:r>
            <a:r>
              <a:rPr lang="de-DE" altLang="de-DE" sz="3200" smtClean="0"/>
              <a:t>r</a:t>
            </a:r>
            <a:r>
              <a:rPr lang="cs-CZ" altLang="de-DE" sz="3200" smtClean="0"/>
              <a:t>in</a:t>
            </a:r>
            <a:r>
              <a:rPr lang="de-DE" altLang="de-DE" sz="3200" smtClean="0"/>
              <a:t>c</a:t>
            </a:r>
            <a:r>
              <a:rPr lang="cs-CZ" altLang="de-DE" sz="3200" smtClean="0"/>
              <a:t>ipy v následujících směrech:</a:t>
            </a:r>
            <a:r>
              <a:rPr lang="de-DE" altLang="de-DE" sz="4000" smtClean="0"/>
              <a:t> </a:t>
            </a:r>
          </a:p>
        </p:txBody>
      </p:sp>
      <p:sp>
        <p:nvSpPr>
          <p:cNvPr id="23557" name="Text Box 15"/>
          <p:cNvSpPr txBox="1">
            <a:spLocks noChangeArrowheads="1"/>
          </p:cNvSpPr>
          <p:nvPr/>
        </p:nvSpPr>
        <p:spPr bwMode="auto">
          <a:xfrm>
            <a:off x="3924300" y="3284538"/>
            <a:ext cx="4679950" cy="822325"/>
          </a:xfrm>
          <a:prstGeom prst="rect">
            <a:avLst/>
          </a:prstGeom>
          <a:noFill/>
          <a:ln w="9525">
            <a:noFill/>
            <a:miter lim="800000"/>
            <a:headEnd/>
            <a:tailEnd/>
          </a:ln>
        </p:spPr>
        <p:txBody>
          <a:bodyPr>
            <a:spAutoFit/>
          </a:bodyPr>
          <a:lstStyle/>
          <a:p>
            <a:pPr>
              <a:spcBef>
                <a:spcPct val="50000"/>
              </a:spcBef>
            </a:pPr>
            <a:r>
              <a:rPr lang="de-DE" altLang="de-DE" sz="2400" b="1">
                <a:latin typeface="Calibri" pitchFamily="34" charset="0"/>
              </a:rPr>
              <a:t>= „u</a:t>
            </a:r>
            <a:r>
              <a:rPr lang="cs-CZ" altLang="de-DE" sz="2400" b="1">
                <a:latin typeface="Calibri" pitchFamily="34" charset="0"/>
              </a:rPr>
              <a:t> nás spolu zacházíme s lásk</a:t>
            </a:r>
            <a:r>
              <a:rPr lang="de-DE" altLang="de-DE" sz="2400" b="1">
                <a:latin typeface="Calibri" pitchFamily="34" charset="0"/>
              </a:rPr>
              <a:t>o</a:t>
            </a:r>
            <a:r>
              <a:rPr lang="cs-CZ" altLang="de-DE" sz="2400" b="1">
                <a:latin typeface="Calibri" pitchFamily="34" charset="0"/>
              </a:rPr>
              <a:t>u -  dle pojetí </a:t>
            </a:r>
            <a:r>
              <a:rPr lang="de-DE" altLang="de-DE" sz="2400" b="1">
                <a:latin typeface="Calibri" pitchFamily="34" charset="0"/>
              </a:rPr>
              <a:t>l</a:t>
            </a:r>
            <a:r>
              <a:rPr lang="cs-CZ" altLang="de-DE" sz="2400" b="1">
                <a:latin typeface="Calibri" pitchFamily="34" charset="0"/>
              </a:rPr>
              <a:t>ásky sv. </a:t>
            </a:r>
            <a:r>
              <a:rPr lang="de-DE" altLang="de-DE" sz="2400" b="1">
                <a:latin typeface="Calibri" pitchFamily="34" charset="0"/>
              </a:rPr>
              <a:t>A</a:t>
            </a:r>
            <a:r>
              <a:rPr lang="cs-CZ" altLang="de-DE" sz="2400" b="1">
                <a:latin typeface="Calibri" pitchFamily="34" charset="0"/>
              </a:rPr>
              <a:t>lžbě</a:t>
            </a:r>
            <a:r>
              <a:rPr lang="de-DE" altLang="de-DE" sz="2400" b="1">
                <a:latin typeface="Calibri" pitchFamily="34" charset="0"/>
              </a:rPr>
              <a:t>t</a:t>
            </a:r>
            <a:r>
              <a:rPr lang="cs-CZ" altLang="de-DE" sz="2400" b="1">
                <a:latin typeface="Calibri" pitchFamily="34" charset="0"/>
              </a:rPr>
              <a:t>y</a:t>
            </a:r>
            <a:r>
              <a:rPr lang="de-DE" altLang="de-DE" sz="2400" b="1">
                <a:latin typeface="Calibri" pitchFamily="34" charset="0"/>
              </a:rPr>
              <a:t>“ </a:t>
            </a:r>
          </a:p>
        </p:txBody>
      </p:sp>
      <p:sp>
        <p:nvSpPr>
          <p:cNvPr id="23558" name="Text Box 17"/>
          <p:cNvSpPr txBox="1">
            <a:spLocks noChangeArrowheads="1"/>
          </p:cNvSpPr>
          <p:nvPr/>
        </p:nvSpPr>
        <p:spPr bwMode="auto">
          <a:xfrm>
            <a:off x="4643438" y="4437063"/>
            <a:ext cx="3959225" cy="1878012"/>
          </a:xfrm>
          <a:prstGeom prst="rect">
            <a:avLst/>
          </a:prstGeom>
          <a:noFill/>
          <a:ln w="9525">
            <a:noFill/>
            <a:miter lim="800000"/>
            <a:headEnd/>
            <a:tailEnd/>
          </a:ln>
        </p:spPr>
        <p:txBody>
          <a:bodyPr>
            <a:spAutoFit/>
          </a:bodyPr>
          <a:lstStyle/>
          <a:p>
            <a:pPr>
              <a:spcBef>
                <a:spcPct val="50000"/>
              </a:spcBef>
            </a:pPr>
            <a:r>
              <a:rPr lang="cs-CZ" altLang="de-DE">
                <a:latin typeface="Calibri" pitchFamily="34" charset="0"/>
              </a:rPr>
              <a:t>Odpověď – snižuje riziko („kongtingence“), vytváří prostředí důvěry:</a:t>
            </a:r>
          </a:p>
          <a:p>
            <a:pPr>
              <a:spcBef>
                <a:spcPct val="50000"/>
              </a:spcBef>
            </a:pPr>
            <a:r>
              <a:rPr lang="cs-CZ" altLang="de-DE">
                <a:latin typeface="Calibri" pitchFamily="34" charset="0"/>
              </a:rPr>
              <a:t>„Děje se to teď (a já jsem u toho). To musím činit ostatním. To činí ostatní mě.“</a:t>
            </a:r>
          </a:p>
        </p:txBody>
      </p:sp>
      <p:sp>
        <p:nvSpPr>
          <p:cNvPr id="23559" name="Text Box 18"/>
          <p:cNvSpPr txBox="1">
            <a:spLocks noChangeArrowheads="1"/>
          </p:cNvSpPr>
          <p:nvPr/>
        </p:nvSpPr>
        <p:spPr bwMode="auto">
          <a:xfrm>
            <a:off x="5795963" y="6524625"/>
            <a:ext cx="3348037" cy="304800"/>
          </a:xfrm>
          <a:prstGeom prst="rect">
            <a:avLst/>
          </a:prstGeom>
          <a:noFill/>
          <a:ln w="9525">
            <a:noFill/>
            <a:miter lim="800000"/>
            <a:headEnd/>
            <a:tailEnd/>
          </a:ln>
        </p:spPr>
        <p:txBody>
          <a:bodyPr>
            <a:spAutoFit/>
          </a:bodyPr>
          <a:lstStyle/>
          <a:p>
            <a:pPr>
              <a:spcBef>
                <a:spcPct val="50000"/>
              </a:spcBef>
            </a:pPr>
            <a:r>
              <a:rPr lang="de-DE" altLang="de-DE" sz="1400" b="1">
                <a:solidFill>
                  <a:schemeClr val="hlink"/>
                </a:solidFill>
                <a:latin typeface="Calibri" pitchFamily="34" charset="0"/>
              </a:rPr>
              <a:t>Organiz</a:t>
            </a:r>
            <a:r>
              <a:rPr lang="cs-CZ" altLang="de-DE" sz="1400" b="1">
                <a:solidFill>
                  <a:schemeClr val="hlink"/>
                </a:solidFill>
                <a:latin typeface="Calibri" pitchFamily="34" charset="0"/>
              </a:rPr>
              <a:t>ačně</a:t>
            </a:r>
            <a:r>
              <a:rPr lang="de-DE" altLang="de-DE" sz="1400" b="1">
                <a:solidFill>
                  <a:schemeClr val="hlink"/>
                </a:solidFill>
                <a:latin typeface="Calibri" pitchFamily="34" charset="0"/>
              </a:rPr>
              <a:t>-</a:t>
            </a:r>
            <a:r>
              <a:rPr lang="cs-CZ" altLang="de-DE" sz="1400" b="1">
                <a:solidFill>
                  <a:schemeClr val="hlink"/>
                </a:solidFill>
                <a:latin typeface="Calibri" pitchFamily="34" charset="0"/>
              </a:rPr>
              <a:t>etické rozhodnutí</a:t>
            </a:r>
            <a:endParaRPr lang="de-DE" altLang="de-DE" sz="1400" b="1">
              <a:solidFill>
                <a:schemeClr val="hlink"/>
              </a:solidFill>
              <a:latin typeface="Calibri" pitchFamily="34" charset="0"/>
            </a:endParaRPr>
          </a:p>
        </p:txBody>
      </p:sp>
      <p:sp>
        <p:nvSpPr>
          <p:cNvPr id="23560"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3561" name="Line 19"/>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algn="l"/>
            <a:r>
              <a:rPr lang="de-DE" altLang="de-DE" sz="4000" smtClean="0">
                <a:solidFill>
                  <a:srgbClr val="FF0000"/>
                </a:solidFill>
              </a:rPr>
              <a:t>L</a:t>
            </a:r>
            <a:r>
              <a:rPr lang="cs-CZ" altLang="de-DE" sz="4000" smtClean="0">
                <a:solidFill>
                  <a:srgbClr val="FF0000"/>
                </a:solidFill>
              </a:rPr>
              <a:t>áska</a:t>
            </a:r>
            <a:r>
              <a:rPr lang="de-DE" altLang="de-DE" sz="4000" smtClean="0">
                <a:solidFill>
                  <a:srgbClr val="FF0000"/>
                </a:solidFill>
              </a:rPr>
              <a:t> – </a:t>
            </a:r>
            <a:r>
              <a:rPr lang="cs-CZ" altLang="de-DE" sz="4000" smtClean="0"/>
              <a:t>v organizaci</a:t>
            </a:r>
            <a:endParaRPr lang="de-DE" altLang="de-DE" sz="4000" smtClean="0"/>
          </a:p>
        </p:txBody>
      </p:sp>
      <p:sp>
        <p:nvSpPr>
          <p:cNvPr id="33795" name="Rectangle 3"/>
          <p:cNvSpPr>
            <a:spLocks noGrp="1" noChangeArrowheads="1"/>
          </p:cNvSpPr>
          <p:nvPr>
            <p:ph type="body" idx="1"/>
          </p:nvPr>
        </p:nvSpPr>
        <p:spPr>
          <a:xfrm>
            <a:off x="468313" y="2332038"/>
            <a:ext cx="7991475" cy="4525962"/>
          </a:xfrm>
        </p:spPr>
        <p:txBody>
          <a:bodyPr>
            <a:normAutofit/>
          </a:bodyPr>
          <a:lstStyle/>
          <a:p>
            <a:r>
              <a:rPr lang="cs-CZ" altLang="de-DE" sz="2800" smtClean="0"/>
              <a:t>1. </a:t>
            </a:r>
            <a:r>
              <a:rPr lang="cs-CZ" altLang="de-DE" sz="2800" b="1" smtClean="0"/>
              <a:t>Normativní role:</a:t>
            </a:r>
            <a:r>
              <a:rPr lang="cs-CZ" altLang="de-DE" sz="2800" smtClean="0"/>
              <a:t> </a:t>
            </a:r>
          </a:p>
          <a:p>
            <a:pPr>
              <a:buFont typeface="Arial" pitchFamily="34" charset="0"/>
              <a:buNone/>
            </a:pPr>
            <a:r>
              <a:rPr lang="cs-CZ" altLang="de-DE" sz="2800" smtClean="0"/>
              <a:t>	Ujasnit/ </a:t>
            </a:r>
            <a:r>
              <a:rPr lang="cs-CZ" altLang="de-DE" sz="2800" b="1" smtClean="0"/>
              <a:t>určit</a:t>
            </a:r>
            <a:r>
              <a:rPr lang="cs-CZ" altLang="de-DE" sz="2800" smtClean="0"/>
              <a:t>, o co se jedná. </a:t>
            </a:r>
            <a:br>
              <a:rPr lang="cs-CZ" altLang="de-DE" sz="2800" smtClean="0"/>
            </a:br>
            <a:endParaRPr lang="cs-CZ" altLang="de-DE" sz="2800" smtClean="0"/>
          </a:p>
          <a:p>
            <a:r>
              <a:rPr lang="cs-CZ" altLang="de-DE" sz="2800" smtClean="0"/>
              <a:t>2. </a:t>
            </a:r>
            <a:r>
              <a:rPr lang="cs-CZ" altLang="de-DE" sz="2800" b="1" smtClean="0"/>
              <a:t>Strategická role:</a:t>
            </a:r>
            <a:r>
              <a:rPr lang="cs-CZ" altLang="de-DE" sz="2800" smtClean="0"/>
              <a:t> </a:t>
            </a:r>
            <a:br>
              <a:rPr lang="cs-CZ" altLang="de-DE" sz="2800" smtClean="0"/>
            </a:br>
            <a:r>
              <a:rPr lang="cs-CZ" altLang="de-DE" sz="2800" smtClean="0"/>
              <a:t>Ujasnit/</a:t>
            </a:r>
            <a:r>
              <a:rPr lang="cs-CZ" altLang="de-DE" sz="2800" b="1" smtClean="0"/>
              <a:t>rozhodnout</a:t>
            </a:r>
            <a:r>
              <a:rPr lang="cs-CZ" altLang="de-DE" sz="2800" smtClean="0"/>
              <a:t>, jak se bude postupovat.</a:t>
            </a:r>
          </a:p>
          <a:p>
            <a:pPr>
              <a:buFontTx/>
              <a:buNone/>
            </a:pPr>
            <a:endParaRPr lang="cs-CZ" altLang="de-DE" sz="2800" smtClean="0"/>
          </a:p>
          <a:p>
            <a:r>
              <a:rPr lang="cs-CZ" altLang="de-DE" sz="2800" smtClean="0"/>
              <a:t>3. </a:t>
            </a:r>
            <a:r>
              <a:rPr lang="cs-CZ" altLang="de-DE" sz="2800" b="1" smtClean="0"/>
              <a:t>Kontrola procesů a řízení:</a:t>
            </a:r>
          </a:p>
          <a:p>
            <a:pPr marL="457200" lvl="1" indent="0">
              <a:buFont typeface="Arial" pitchFamily="34" charset="0"/>
              <a:buNone/>
            </a:pPr>
            <a:r>
              <a:rPr lang="cs-CZ" altLang="de-DE" sz="2400" smtClean="0"/>
              <a:t>Ujasnit/ </a:t>
            </a:r>
            <a:r>
              <a:rPr lang="cs-CZ" altLang="de-DE" sz="2400" b="1" smtClean="0"/>
              <a:t>určit</a:t>
            </a:r>
            <a:r>
              <a:rPr lang="cs-CZ" altLang="de-DE" sz="2400" smtClean="0"/>
              <a:t>, co lze a co už není možné.</a:t>
            </a:r>
          </a:p>
        </p:txBody>
      </p:sp>
      <p:sp>
        <p:nvSpPr>
          <p:cNvPr id="24579" name="Text Box 4"/>
          <p:cNvSpPr txBox="1">
            <a:spLocks noChangeArrowheads="1"/>
          </p:cNvSpPr>
          <p:nvPr/>
        </p:nvSpPr>
        <p:spPr bwMode="auto">
          <a:xfrm>
            <a:off x="6443663" y="1916113"/>
            <a:ext cx="2555875" cy="641350"/>
          </a:xfrm>
          <a:prstGeom prst="rect">
            <a:avLst/>
          </a:prstGeom>
          <a:noFill/>
          <a:ln w="9525">
            <a:noFill/>
            <a:miter lim="800000"/>
            <a:headEnd/>
            <a:tailEnd/>
          </a:ln>
        </p:spPr>
        <p:txBody>
          <a:bodyPr>
            <a:spAutoFit/>
          </a:bodyPr>
          <a:lstStyle/>
          <a:p>
            <a:pPr>
              <a:spcBef>
                <a:spcPct val="50000"/>
              </a:spcBef>
            </a:pPr>
            <a:r>
              <a:rPr lang="de-DE" altLang="de-DE" sz="3600" b="1">
                <a:solidFill>
                  <a:schemeClr val="hlink"/>
                </a:solidFill>
                <a:latin typeface="Calibri" pitchFamily="34" charset="0"/>
              </a:rPr>
              <a:t>m</a:t>
            </a:r>
            <a:r>
              <a:rPr lang="cs-CZ" altLang="de-DE" sz="3600" b="1">
                <a:solidFill>
                  <a:schemeClr val="hlink"/>
                </a:solidFill>
                <a:latin typeface="Calibri" pitchFamily="34" charset="0"/>
              </a:rPr>
              <a:t>á tři role</a:t>
            </a:r>
            <a:r>
              <a:rPr lang="de-DE" altLang="de-DE" sz="3600">
                <a:solidFill>
                  <a:schemeClr val="hlink"/>
                </a:solidFill>
                <a:latin typeface="Calibri" pitchFamily="34" charset="0"/>
              </a:rPr>
              <a:t> </a:t>
            </a:r>
          </a:p>
        </p:txBody>
      </p:sp>
      <p:sp>
        <p:nvSpPr>
          <p:cNvPr id="24580" name="Line 7"/>
          <p:cNvSpPr>
            <a:spLocks noChangeShapeType="1"/>
          </p:cNvSpPr>
          <p:nvPr/>
        </p:nvSpPr>
        <p:spPr bwMode="auto">
          <a:xfrm>
            <a:off x="1476375" y="1196975"/>
            <a:ext cx="6985000" cy="0"/>
          </a:xfrm>
          <a:prstGeom prst="line">
            <a:avLst/>
          </a:prstGeom>
          <a:noFill/>
          <a:ln w="38100">
            <a:solidFill>
              <a:srgbClr val="FF0000"/>
            </a:solidFill>
            <a:round/>
            <a:headEnd/>
            <a:tailEnd/>
          </a:ln>
        </p:spPr>
        <p:txBody>
          <a:bodyPr/>
          <a:lstStyle/>
          <a:p>
            <a:endParaRPr lang="cs-CZ"/>
          </a:p>
        </p:txBody>
      </p:sp>
      <p:sp>
        <p:nvSpPr>
          <p:cNvPr id="24581" name="Text Box 8"/>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pic>
        <p:nvPicPr>
          <p:cNvPr id="24582" name="Picture 2"/>
          <p:cNvPicPr>
            <a:picLocks noChangeAspect="1" noChangeArrowheads="1"/>
          </p:cNvPicPr>
          <p:nvPr/>
        </p:nvPicPr>
        <p:blipFill>
          <a:blip r:embed="rId2"/>
          <a:srcRect/>
          <a:stretch>
            <a:fillRect/>
          </a:stretch>
        </p:blipFill>
        <p:spPr bwMode="auto">
          <a:xfrm>
            <a:off x="7956550" y="100013"/>
            <a:ext cx="506413" cy="1065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l"/>
            <a:r>
              <a:rPr lang="de-DE" altLang="de-DE" smtClean="0">
                <a:solidFill>
                  <a:schemeClr val="hlink"/>
                </a:solidFill>
              </a:rPr>
              <a:t>1. </a:t>
            </a:r>
            <a:r>
              <a:rPr lang="cs-CZ" altLang="de-DE" smtClean="0">
                <a:solidFill>
                  <a:schemeClr val="hlink"/>
                </a:solidFill>
              </a:rPr>
              <a:t>O c</a:t>
            </a:r>
            <a:r>
              <a:rPr lang="de-DE" altLang="de-DE" smtClean="0">
                <a:solidFill>
                  <a:schemeClr val="hlink"/>
                </a:solidFill>
              </a:rPr>
              <a:t>o</a:t>
            </a:r>
            <a:r>
              <a:rPr lang="cs-CZ" altLang="de-DE" smtClean="0">
                <a:solidFill>
                  <a:schemeClr val="hlink"/>
                </a:solidFill>
              </a:rPr>
              <a:t> se jedná</a:t>
            </a:r>
            <a:r>
              <a:rPr lang="de-DE" altLang="de-DE" smtClean="0">
                <a:solidFill>
                  <a:schemeClr val="hlink"/>
                </a:solidFill>
              </a:rPr>
              <a:t>?</a:t>
            </a:r>
          </a:p>
        </p:txBody>
      </p:sp>
      <p:grpSp>
        <p:nvGrpSpPr>
          <p:cNvPr id="25602" name="Group 14"/>
          <p:cNvGrpSpPr>
            <a:grpSpLocks/>
          </p:cNvGrpSpPr>
          <p:nvPr/>
        </p:nvGrpSpPr>
        <p:grpSpPr bwMode="auto">
          <a:xfrm>
            <a:off x="5292725" y="5445125"/>
            <a:ext cx="3800475" cy="1295400"/>
            <a:chOff x="2624" y="2069"/>
            <a:chExt cx="2983" cy="1075"/>
          </a:xfrm>
        </p:grpSpPr>
        <p:pic>
          <p:nvPicPr>
            <p:cNvPr id="25608" name="Picture 15" descr="St. Elisabeth Wohn- und Pflegeheim">
              <a:hlinkClick r:id="rId2"/>
            </p:cNvPr>
            <p:cNvPicPr>
              <a:picLocks noChangeAspect="1" noChangeArrowheads="1"/>
            </p:cNvPicPr>
            <p:nvPr/>
          </p:nvPicPr>
          <p:blipFill>
            <a:blip r:embed="rId3"/>
            <a:srcRect/>
            <a:stretch>
              <a:fillRect/>
            </a:stretch>
          </p:blipFill>
          <p:spPr bwMode="auto">
            <a:xfrm>
              <a:off x="2624" y="2115"/>
              <a:ext cx="663" cy="998"/>
            </a:xfrm>
            <a:prstGeom prst="rect">
              <a:avLst/>
            </a:prstGeom>
            <a:noFill/>
            <a:ln w="9525">
              <a:noFill/>
              <a:miter lim="800000"/>
              <a:headEnd/>
              <a:tailEnd/>
            </a:ln>
          </p:spPr>
        </p:pic>
        <p:pic>
          <p:nvPicPr>
            <p:cNvPr id="25609" name="Picture 16" descr="St. Elisabeth Wohn- und Pflegeheim">
              <a:hlinkClick r:id="rId2"/>
            </p:cNvPr>
            <p:cNvPicPr>
              <a:picLocks noChangeAspect="1" noChangeArrowheads="1"/>
            </p:cNvPicPr>
            <p:nvPr/>
          </p:nvPicPr>
          <p:blipFill>
            <a:blip r:embed="rId4"/>
            <a:srcRect/>
            <a:stretch>
              <a:fillRect/>
            </a:stretch>
          </p:blipFill>
          <p:spPr bwMode="auto">
            <a:xfrm>
              <a:off x="3243" y="2069"/>
              <a:ext cx="941" cy="268"/>
            </a:xfrm>
            <a:prstGeom prst="rect">
              <a:avLst/>
            </a:prstGeom>
            <a:noFill/>
            <a:ln w="9525">
              <a:noFill/>
              <a:miter lim="800000"/>
              <a:headEnd/>
              <a:tailEnd/>
            </a:ln>
          </p:spPr>
        </p:pic>
        <p:pic>
          <p:nvPicPr>
            <p:cNvPr id="25610" name="Picture 17" descr="start"/>
            <p:cNvPicPr>
              <a:picLocks noChangeAspect="1" noChangeArrowheads="1"/>
            </p:cNvPicPr>
            <p:nvPr/>
          </p:nvPicPr>
          <p:blipFill>
            <a:blip r:embed="rId5"/>
            <a:srcRect/>
            <a:stretch>
              <a:fillRect/>
            </a:stretch>
          </p:blipFill>
          <p:spPr bwMode="auto">
            <a:xfrm>
              <a:off x="4150" y="2160"/>
              <a:ext cx="903" cy="678"/>
            </a:xfrm>
            <a:prstGeom prst="rect">
              <a:avLst/>
            </a:prstGeom>
            <a:noFill/>
            <a:ln w="9525">
              <a:noFill/>
              <a:miter lim="800000"/>
              <a:headEnd/>
              <a:tailEnd/>
            </a:ln>
          </p:spPr>
        </p:pic>
        <p:pic>
          <p:nvPicPr>
            <p:cNvPr id="25611" name="Picture 18" descr="ST. ELISABETH-STIFTUNG"/>
            <p:cNvPicPr>
              <a:picLocks noChangeAspect="1" noChangeArrowheads="1"/>
            </p:cNvPicPr>
            <p:nvPr/>
          </p:nvPicPr>
          <p:blipFill>
            <a:blip r:embed="rId6"/>
            <a:srcRect/>
            <a:stretch>
              <a:fillRect/>
            </a:stretch>
          </p:blipFill>
          <p:spPr bwMode="auto">
            <a:xfrm>
              <a:off x="4059" y="2976"/>
              <a:ext cx="977" cy="120"/>
            </a:xfrm>
            <a:prstGeom prst="rect">
              <a:avLst/>
            </a:prstGeom>
            <a:noFill/>
            <a:ln w="9525">
              <a:noFill/>
              <a:miter lim="800000"/>
              <a:headEnd/>
              <a:tailEnd/>
            </a:ln>
          </p:spPr>
        </p:pic>
        <p:pic>
          <p:nvPicPr>
            <p:cNvPr id="25612" name="Picture 19" descr="hohenlind1"/>
            <p:cNvPicPr>
              <a:picLocks noChangeAspect="1" noChangeArrowheads="1"/>
            </p:cNvPicPr>
            <p:nvPr/>
          </p:nvPicPr>
          <p:blipFill>
            <a:blip r:embed="rId7"/>
            <a:srcRect/>
            <a:stretch>
              <a:fillRect/>
            </a:stretch>
          </p:blipFill>
          <p:spPr bwMode="auto">
            <a:xfrm>
              <a:off x="3288" y="2432"/>
              <a:ext cx="854" cy="712"/>
            </a:xfrm>
            <a:prstGeom prst="rect">
              <a:avLst/>
            </a:prstGeom>
            <a:noFill/>
            <a:ln w="9525">
              <a:noFill/>
              <a:miter lim="800000"/>
              <a:headEnd/>
              <a:tailEnd/>
            </a:ln>
          </p:spPr>
        </p:pic>
        <p:sp>
          <p:nvSpPr>
            <p:cNvPr id="25613" name="Rectangle 20"/>
            <p:cNvSpPr>
              <a:spLocks noChangeArrowheads="1"/>
            </p:cNvSpPr>
            <p:nvPr/>
          </p:nvSpPr>
          <p:spPr bwMode="auto">
            <a:xfrm>
              <a:off x="4876" y="2235"/>
              <a:ext cx="731" cy="884"/>
            </a:xfrm>
            <a:prstGeom prst="rect">
              <a:avLst/>
            </a:prstGeom>
            <a:noFill/>
            <a:ln w="9525">
              <a:noFill/>
              <a:miter lim="800000"/>
              <a:headEnd/>
              <a:tailEnd/>
            </a:ln>
          </p:spPr>
          <p:txBody>
            <a:bodyPr anchor="ctr">
              <a:spAutoFit/>
            </a:bodyPr>
            <a:lstStyle/>
            <a:p>
              <a:pPr algn="ctr"/>
              <a:r>
                <a:rPr lang="de-DE" altLang="de-DE">
                  <a:latin typeface="Calibri" pitchFamily="34" charset="0"/>
                </a:rPr>
                <a:t>   </a:t>
              </a:r>
              <a:br>
                <a:rPr lang="de-DE" altLang="de-DE">
                  <a:latin typeface="Calibri" pitchFamily="34" charset="0"/>
                </a:rPr>
              </a:br>
              <a:r>
                <a:rPr lang="de-DE" altLang="de-DE" sz="1000">
                  <a:solidFill>
                    <a:srgbClr val="000000"/>
                  </a:solidFill>
                  <a:latin typeface="Calibri" pitchFamily="34" charset="0"/>
                  <a:cs typeface="Arial" pitchFamily="34" charset="0"/>
                </a:rPr>
                <a:t/>
              </a:r>
              <a:br>
                <a:rPr lang="de-DE" altLang="de-DE" sz="1000">
                  <a:solidFill>
                    <a:srgbClr val="00000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Hier bin ich zu Hause!</a:t>
              </a:r>
              <a:br>
                <a:rPr lang="de-DE" altLang="de-DE" sz="900" b="1">
                  <a:solidFill>
                    <a:srgbClr val="80808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Altenheim St. Elisabeth</a:t>
              </a:r>
              <a:endParaRPr lang="de-DE" altLang="de-DE" sz="900">
                <a:latin typeface="Calibri" pitchFamily="34" charset="0"/>
              </a:endParaRPr>
            </a:p>
          </p:txBody>
        </p:sp>
        <p:pic>
          <p:nvPicPr>
            <p:cNvPr id="25614" name="Picture 21" descr="frau"/>
            <p:cNvPicPr>
              <a:picLocks noChangeAspect="1" noChangeArrowheads="1"/>
            </p:cNvPicPr>
            <p:nvPr/>
          </p:nvPicPr>
          <p:blipFill>
            <a:blip r:embed="rId8"/>
            <a:srcRect/>
            <a:stretch>
              <a:fillRect/>
            </a:stretch>
          </p:blipFill>
          <p:spPr bwMode="auto">
            <a:xfrm>
              <a:off x="4967" y="2160"/>
              <a:ext cx="534" cy="469"/>
            </a:xfrm>
            <a:prstGeom prst="rect">
              <a:avLst/>
            </a:prstGeom>
            <a:noFill/>
            <a:ln w="9525">
              <a:noFill/>
              <a:miter lim="800000"/>
              <a:headEnd/>
              <a:tailEnd/>
            </a:ln>
          </p:spPr>
        </p:pic>
      </p:grpSp>
      <p:pic>
        <p:nvPicPr>
          <p:cNvPr id="25603" name="Picture 22" descr="elisabeth%201519k"/>
          <p:cNvPicPr>
            <a:picLocks noChangeAspect="1" noChangeArrowheads="1"/>
          </p:cNvPicPr>
          <p:nvPr/>
        </p:nvPicPr>
        <p:blipFill>
          <a:blip r:embed="rId9"/>
          <a:srcRect/>
          <a:stretch>
            <a:fillRect/>
          </a:stretch>
        </p:blipFill>
        <p:spPr bwMode="auto">
          <a:xfrm>
            <a:off x="684213" y="4581525"/>
            <a:ext cx="958850" cy="2016125"/>
          </a:xfrm>
          <a:prstGeom prst="rect">
            <a:avLst/>
          </a:prstGeom>
          <a:noFill/>
          <a:ln w="9525">
            <a:noFill/>
            <a:miter lim="800000"/>
            <a:headEnd/>
            <a:tailEnd/>
          </a:ln>
        </p:spPr>
      </p:pic>
      <p:sp>
        <p:nvSpPr>
          <p:cNvPr id="25604" name="Line 25"/>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25605" name="Text Box 26"/>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5606" name="Text Box 27"/>
          <p:cNvSpPr txBox="1">
            <a:spLocks noChangeArrowheads="1"/>
          </p:cNvSpPr>
          <p:nvPr/>
        </p:nvSpPr>
        <p:spPr bwMode="auto">
          <a:xfrm>
            <a:off x="468313" y="1412875"/>
            <a:ext cx="8208962" cy="3630613"/>
          </a:xfrm>
          <a:prstGeom prst="rect">
            <a:avLst/>
          </a:prstGeom>
          <a:noFill/>
          <a:ln w="9525">
            <a:noFill/>
            <a:miter lim="800000"/>
            <a:headEnd/>
            <a:tailEnd/>
          </a:ln>
        </p:spPr>
        <p:txBody>
          <a:bodyPr>
            <a:spAutoFit/>
          </a:bodyPr>
          <a:lstStyle/>
          <a:p>
            <a:r>
              <a:rPr lang="cs-CZ" altLang="de-DE" sz="2800">
                <a:latin typeface="Calibri" pitchFamily="34" charset="0"/>
              </a:rPr>
              <a:t>Niklas Luhmann: „Navzdory všem snahám, zavést racionální organizační postupy a plánování, není možné, aby veškeré jednání a konání směřovalo k jistě předpokládaným účinkům a závěrům. </a:t>
            </a:r>
            <a:r>
              <a:rPr lang="cs-CZ" altLang="de-DE" sz="2800" b="1">
                <a:latin typeface="Calibri" pitchFamily="34" charset="0"/>
              </a:rPr>
              <a:t>Je potřeba si uvědomit, že se musíme smířit s nejistotou a že musí být stanoveny pozice, pro které budou tyto úkoly důležitým závazkem.“</a:t>
            </a:r>
          </a:p>
          <a:p>
            <a:r>
              <a:rPr lang="de-DE" altLang="de-DE">
                <a:latin typeface="Calibri" pitchFamily="34" charset="0"/>
              </a:rPr>
              <a:t/>
            </a:r>
            <a:br>
              <a:rPr lang="de-DE" altLang="de-DE">
                <a:latin typeface="Calibri" pitchFamily="34" charset="0"/>
              </a:rPr>
            </a:br>
            <a:r>
              <a:rPr lang="de-DE" altLang="de-DE">
                <a:latin typeface="Calibri" pitchFamily="34" charset="0"/>
              </a:rPr>
              <a:t>				</a:t>
            </a:r>
            <a:r>
              <a:rPr lang="de-DE" altLang="de-DE" sz="1200" b="1">
                <a:latin typeface="Calibri" pitchFamily="34" charset="0"/>
              </a:rPr>
              <a:t>Vgl. N. Luhmann, Vertrauen, Stuttgart 42000, 30</a:t>
            </a:r>
          </a:p>
        </p:txBody>
      </p:sp>
      <p:pic>
        <p:nvPicPr>
          <p:cNvPr id="25607" name="Picture 2"/>
          <p:cNvPicPr>
            <a:picLocks noChangeAspect="1" noChangeArrowheads="1"/>
          </p:cNvPicPr>
          <p:nvPr/>
        </p:nvPicPr>
        <p:blipFill>
          <a:blip r:embed="rId10"/>
          <a:srcRect/>
          <a:stretch>
            <a:fillRect/>
          </a:stretch>
        </p:blipFill>
        <p:spPr bwMode="auto">
          <a:xfrm>
            <a:off x="8242300" y="500063"/>
            <a:ext cx="506413" cy="1065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539750" y="1916113"/>
            <a:ext cx="6911975" cy="2443162"/>
          </a:xfrm>
          <a:prstGeom prst="rect">
            <a:avLst/>
          </a:prstGeom>
          <a:noFill/>
          <a:ln w="9525">
            <a:noFill/>
            <a:miter lim="800000"/>
            <a:headEnd/>
            <a:tailEnd/>
          </a:ln>
        </p:spPr>
        <p:txBody>
          <a:bodyPr>
            <a:spAutoFit/>
          </a:bodyPr>
          <a:lstStyle/>
          <a:p>
            <a:pPr>
              <a:spcBef>
                <a:spcPct val="50000"/>
              </a:spcBef>
            </a:pPr>
            <a:r>
              <a:rPr lang="cs-CZ" altLang="de-DE" sz="2800">
                <a:solidFill>
                  <a:srgbClr val="FF0000"/>
                </a:solidFill>
                <a:latin typeface="Lucida Calligraphy" pitchFamily="66" charset="0"/>
              </a:rPr>
              <a:t>„Hleďte,</a:t>
            </a:r>
          </a:p>
          <a:p>
            <a:pPr>
              <a:spcBef>
                <a:spcPct val="50000"/>
              </a:spcBef>
            </a:pPr>
            <a:r>
              <a:rPr lang="cs-CZ" altLang="de-DE" sz="2800">
                <a:solidFill>
                  <a:srgbClr val="FF0000"/>
                </a:solidFill>
                <a:latin typeface="Lucida Calligraphy" pitchFamily="66" charset="0"/>
              </a:rPr>
              <a:t>řekla jsem,</a:t>
            </a:r>
          </a:p>
          <a:p>
            <a:pPr>
              <a:spcBef>
                <a:spcPct val="50000"/>
              </a:spcBef>
            </a:pPr>
            <a:r>
              <a:rPr lang="cs-CZ" altLang="de-DE" sz="2800">
                <a:solidFill>
                  <a:srgbClr val="FF0000"/>
                </a:solidFill>
                <a:latin typeface="Lucida Calligraphy" pitchFamily="66" charset="0"/>
              </a:rPr>
              <a:t>měli bychom lidi dělat štastnými.“</a:t>
            </a:r>
          </a:p>
          <a:p>
            <a:pPr>
              <a:spcBef>
                <a:spcPct val="50000"/>
              </a:spcBef>
            </a:pPr>
            <a:r>
              <a:rPr lang="cs-CZ" altLang="de-DE" sz="2800">
                <a:solidFill>
                  <a:srgbClr val="FF0000"/>
                </a:solidFill>
                <a:latin typeface="Lucida Calligraphy" pitchFamily="66" charset="0"/>
              </a:rPr>
              <a:t>				</a:t>
            </a:r>
            <a:r>
              <a:rPr lang="cs-CZ" altLang="de-DE">
                <a:solidFill>
                  <a:srgbClr val="FF0000"/>
                </a:solidFill>
                <a:latin typeface="Lucida Calligraphy" pitchFamily="66" charset="0"/>
              </a:rPr>
              <a:t>Sv. Alžběta Dury</a:t>
            </a:r>
            <a:r>
              <a:rPr lang="de-DE" altLang="de-DE">
                <a:solidFill>
                  <a:srgbClr val="FF0000"/>
                </a:solidFill>
                <a:latin typeface="Lucida Calligraphy" pitchFamily="66" charset="0"/>
              </a:rPr>
              <a:t>n</a:t>
            </a:r>
            <a:r>
              <a:rPr lang="cs-CZ" altLang="de-DE">
                <a:solidFill>
                  <a:srgbClr val="FF0000"/>
                </a:solidFill>
                <a:latin typeface="Lucida Calligraphy" pitchFamily="66" charset="0"/>
              </a:rPr>
              <a:t>ská</a:t>
            </a:r>
          </a:p>
        </p:txBody>
      </p:sp>
      <p:sp>
        <p:nvSpPr>
          <p:cNvPr id="26626" name="Rectangle 5"/>
          <p:cNvSpPr>
            <a:spLocks noGrp="1" noChangeArrowheads="1"/>
          </p:cNvSpPr>
          <p:nvPr>
            <p:ph type="title"/>
          </p:nvPr>
        </p:nvSpPr>
        <p:spPr/>
        <p:txBody>
          <a:bodyPr/>
          <a:lstStyle/>
          <a:p>
            <a:pPr algn="l"/>
            <a:r>
              <a:rPr lang="de-DE" altLang="de-DE" smtClean="0"/>
              <a:t>1. </a:t>
            </a:r>
            <a:r>
              <a:rPr lang="cs-CZ" altLang="de-DE" smtClean="0"/>
              <a:t>O tohle</a:t>
            </a:r>
            <a:r>
              <a:rPr lang="de-DE" altLang="de-DE" smtClean="0"/>
              <a:t>:</a:t>
            </a:r>
          </a:p>
        </p:txBody>
      </p:sp>
      <p:sp>
        <p:nvSpPr>
          <p:cNvPr id="26627" name="Text Box 6"/>
          <p:cNvSpPr txBox="1">
            <a:spLocks noChangeArrowheads="1"/>
          </p:cNvSpPr>
          <p:nvPr/>
        </p:nvSpPr>
        <p:spPr bwMode="auto">
          <a:xfrm>
            <a:off x="5543550" y="6237288"/>
            <a:ext cx="3600450" cy="50165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r>
              <a:rPr lang="de-DE" altLang="de-DE" sz="900" b="1">
                <a:latin typeface="Calibri" pitchFamily="34" charset="0"/>
              </a:rPr>
              <a:t>Büchlein über die Aussagen der vier Dienerinnen, in: Walter Nigg (Hg.), Elisabeth von Thüringen, Düsseldorf 1963, 69-107 </a:t>
            </a:r>
          </a:p>
        </p:txBody>
      </p:sp>
      <p:sp>
        <p:nvSpPr>
          <p:cNvPr id="26628" name="Line 7"/>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26629" name="Text Box 8"/>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6630" name="Text Box 9"/>
          <p:cNvSpPr txBox="1">
            <a:spLocks noChangeArrowheads="1"/>
          </p:cNvSpPr>
          <p:nvPr/>
        </p:nvSpPr>
        <p:spPr bwMode="auto">
          <a:xfrm>
            <a:off x="5003800" y="4724400"/>
            <a:ext cx="4140200" cy="822325"/>
          </a:xfrm>
          <a:prstGeom prst="rect">
            <a:avLst/>
          </a:prstGeom>
          <a:noFill/>
          <a:ln w="9525">
            <a:noFill/>
            <a:miter lim="800000"/>
            <a:headEnd/>
            <a:tailEnd/>
          </a:ln>
        </p:spPr>
        <p:txBody>
          <a:bodyPr>
            <a:spAutoFit/>
          </a:bodyPr>
          <a:lstStyle/>
          <a:p>
            <a:pPr>
              <a:spcBef>
                <a:spcPct val="50000"/>
              </a:spcBef>
            </a:pPr>
            <a:r>
              <a:rPr lang="cs-CZ" altLang="de-DE" sz="2400">
                <a:latin typeface="Calibri" pitchFamily="34" charset="0"/>
              </a:rPr>
              <a:t>O to se jedná: </a:t>
            </a:r>
            <a:r>
              <a:rPr lang="de-DE" altLang="de-DE" sz="2400">
                <a:latin typeface="Calibri" pitchFamily="34" charset="0"/>
              </a:rPr>
              <a:t> </a:t>
            </a:r>
            <a:br>
              <a:rPr lang="de-DE" altLang="de-DE" sz="2400">
                <a:latin typeface="Calibri" pitchFamily="34" charset="0"/>
              </a:rPr>
            </a:br>
            <a:r>
              <a:rPr lang="cs-CZ" altLang="de-DE" sz="2400">
                <a:solidFill>
                  <a:schemeClr val="hlink"/>
                </a:solidFill>
                <a:latin typeface="Calibri" pitchFamily="34" charset="0"/>
              </a:rPr>
              <a:t>Udělat lidi š</a:t>
            </a:r>
            <a:r>
              <a:rPr lang="de-DE" altLang="de-DE" sz="2400">
                <a:solidFill>
                  <a:schemeClr val="hlink"/>
                </a:solidFill>
                <a:latin typeface="Calibri" pitchFamily="34" charset="0"/>
              </a:rPr>
              <a:t>ť</a:t>
            </a:r>
            <a:r>
              <a:rPr lang="cs-CZ" altLang="de-DE" sz="2400">
                <a:solidFill>
                  <a:schemeClr val="hlink"/>
                </a:solidFill>
                <a:latin typeface="Calibri" pitchFamily="34" charset="0"/>
              </a:rPr>
              <a:t>astn</a:t>
            </a:r>
            <a:r>
              <a:rPr lang="de-DE" altLang="de-DE" sz="2400">
                <a:solidFill>
                  <a:schemeClr val="hlink"/>
                </a:solidFill>
                <a:latin typeface="Calibri" pitchFamily="34" charset="0"/>
              </a:rPr>
              <a:t>ý</a:t>
            </a:r>
            <a:r>
              <a:rPr lang="cs-CZ" altLang="de-DE" sz="2400">
                <a:solidFill>
                  <a:schemeClr val="hlink"/>
                </a:solidFill>
                <a:latin typeface="Calibri" pitchFamily="34" charset="0"/>
              </a:rPr>
              <a:t>mi</a:t>
            </a:r>
            <a:endParaRPr lang="de-DE" altLang="de-DE" sz="2400">
              <a:solidFill>
                <a:schemeClr val="hlink"/>
              </a:solidFill>
              <a:latin typeface="Calibri" pitchFamily="34" charset="0"/>
            </a:endParaRPr>
          </a:p>
        </p:txBody>
      </p:sp>
      <p:pic>
        <p:nvPicPr>
          <p:cNvPr id="26631" name="Picture 2"/>
          <p:cNvPicPr>
            <a:picLocks noChangeAspect="1" noChangeArrowheads="1"/>
          </p:cNvPicPr>
          <p:nvPr/>
        </p:nvPicPr>
        <p:blipFill>
          <a:blip r:embed="rId2"/>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p:txBody>
          <a:bodyPr/>
          <a:lstStyle/>
          <a:p>
            <a:pPr algn="l"/>
            <a:r>
              <a:rPr lang="de-DE" altLang="de-DE" smtClean="0">
                <a:solidFill>
                  <a:schemeClr val="hlink"/>
                </a:solidFill>
              </a:rPr>
              <a:t>2. J</a:t>
            </a:r>
            <a:r>
              <a:rPr lang="cs-CZ" altLang="de-DE" smtClean="0">
                <a:solidFill>
                  <a:schemeClr val="hlink"/>
                </a:solidFill>
              </a:rPr>
              <a:t>aké </a:t>
            </a:r>
            <a:r>
              <a:rPr lang="de-DE" altLang="de-DE" smtClean="0">
                <a:solidFill>
                  <a:schemeClr val="hlink"/>
                </a:solidFill>
              </a:rPr>
              <a:t>z</a:t>
            </a:r>
            <a:r>
              <a:rPr lang="cs-CZ" altLang="de-DE" smtClean="0">
                <a:solidFill>
                  <a:schemeClr val="hlink"/>
                </a:solidFill>
              </a:rPr>
              <a:t>v</a:t>
            </a:r>
            <a:r>
              <a:rPr lang="de-DE" altLang="de-DE" smtClean="0">
                <a:solidFill>
                  <a:schemeClr val="hlink"/>
                </a:solidFill>
              </a:rPr>
              <a:t>o</a:t>
            </a:r>
            <a:r>
              <a:rPr lang="cs-CZ" altLang="de-DE" smtClean="0">
                <a:solidFill>
                  <a:schemeClr val="hlink"/>
                </a:solidFill>
              </a:rPr>
              <a:t>lit postupy</a:t>
            </a:r>
            <a:r>
              <a:rPr lang="de-DE" altLang="de-DE" smtClean="0">
                <a:solidFill>
                  <a:schemeClr val="hlink"/>
                </a:solidFill>
              </a:rPr>
              <a:t>?</a:t>
            </a:r>
          </a:p>
        </p:txBody>
      </p:sp>
      <p:grpSp>
        <p:nvGrpSpPr>
          <p:cNvPr id="27650" name="Group 5"/>
          <p:cNvGrpSpPr>
            <a:grpSpLocks/>
          </p:cNvGrpSpPr>
          <p:nvPr/>
        </p:nvGrpSpPr>
        <p:grpSpPr bwMode="auto">
          <a:xfrm>
            <a:off x="5292725" y="5445125"/>
            <a:ext cx="3800475" cy="1295400"/>
            <a:chOff x="2624" y="2069"/>
            <a:chExt cx="2983" cy="1075"/>
          </a:xfrm>
        </p:grpSpPr>
        <p:pic>
          <p:nvPicPr>
            <p:cNvPr id="27656" name="Picture 6" descr="St. Elisabeth Wohn- und Pflegeheim">
              <a:hlinkClick r:id="rId2"/>
            </p:cNvPr>
            <p:cNvPicPr>
              <a:picLocks noChangeAspect="1" noChangeArrowheads="1"/>
            </p:cNvPicPr>
            <p:nvPr/>
          </p:nvPicPr>
          <p:blipFill>
            <a:blip r:embed="rId3"/>
            <a:srcRect/>
            <a:stretch>
              <a:fillRect/>
            </a:stretch>
          </p:blipFill>
          <p:spPr bwMode="auto">
            <a:xfrm>
              <a:off x="2624" y="2115"/>
              <a:ext cx="663" cy="998"/>
            </a:xfrm>
            <a:prstGeom prst="rect">
              <a:avLst/>
            </a:prstGeom>
            <a:noFill/>
            <a:ln w="9525">
              <a:noFill/>
              <a:miter lim="800000"/>
              <a:headEnd/>
              <a:tailEnd/>
            </a:ln>
          </p:spPr>
        </p:pic>
        <p:pic>
          <p:nvPicPr>
            <p:cNvPr id="27657" name="Picture 7" descr="St. Elisabeth Wohn- und Pflegeheim">
              <a:hlinkClick r:id="rId2"/>
            </p:cNvPr>
            <p:cNvPicPr>
              <a:picLocks noChangeAspect="1" noChangeArrowheads="1"/>
            </p:cNvPicPr>
            <p:nvPr/>
          </p:nvPicPr>
          <p:blipFill>
            <a:blip r:embed="rId4"/>
            <a:srcRect/>
            <a:stretch>
              <a:fillRect/>
            </a:stretch>
          </p:blipFill>
          <p:spPr bwMode="auto">
            <a:xfrm>
              <a:off x="3243" y="2069"/>
              <a:ext cx="941" cy="268"/>
            </a:xfrm>
            <a:prstGeom prst="rect">
              <a:avLst/>
            </a:prstGeom>
            <a:noFill/>
            <a:ln w="9525">
              <a:noFill/>
              <a:miter lim="800000"/>
              <a:headEnd/>
              <a:tailEnd/>
            </a:ln>
          </p:spPr>
        </p:pic>
        <p:pic>
          <p:nvPicPr>
            <p:cNvPr id="27658" name="Picture 8" descr="start"/>
            <p:cNvPicPr>
              <a:picLocks noChangeAspect="1" noChangeArrowheads="1"/>
            </p:cNvPicPr>
            <p:nvPr/>
          </p:nvPicPr>
          <p:blipFill>
            <a:blip r:embed="rId5"/>
            <a:srcRect/>
            <a:stretch>
              <a:fillRect/>
            </a:stretch>
          </p:blipFill>
          <p:spPr bwMode="auto">
            <a:xfrm>
              <a:off x="4150" y="2160"/>
              <a:ext cx="903" cy="678"/>
            </a:xfrm>
            <a:prstGeom prst="rect">
              <a:avLst/>
            </a:prstGeom>
            <a:noFill/>
            <a:ln w="9525">
              <a:noFill/>
              <a:miter lim="800000"/>
              <a:headEnd/>
              <a:tailEnd/>
            </a:ln>
          </p:spPr>
        </p:pic>
        <p:pic>
          <p:nvPicPr>
            <p:cNvPr id="27659" name="Picture 9" descr="ST. ELISABETH-STIFTUNG"/>
            <p:cNvPicPr>
              <a:picLocks noChangeAspect="1" noChangeArrowheads="1"/>
            </p:cNvPicPr>
            <p:nvPr/>
          </p:nvPicPr>
          <p:blipFill>
            <a:blip r:embed="rId6"/>
            <a:srcRect/>
            <a:stretch>
              <a:fillRect/>
            </a:stretch>
          </p:blipFill>
          <p:spPr bwMode="auto">
            <a:xfrm>
              <a:off x="4059" y="2976"/>
              <a:ext cx="977" cy="120"/>
            </a:xfrm>
            <a:prstGeom prst="rect">
              <a:avLst/>
            </a:prstGeom>
            <a:noFill/>
            <a:ln w="9525">
              <a:noFill/>
              <a:miter lim="800000"/>
              <a:headEnd/>
              <a:tailEnd/>
            </a:ln>
          </p:spPr>
        </p:pic>
        <p:pic>
          <p:nvPicPr>
            <p:cNvPr id="27660" name="Picture 10" descr="hohenlind1"/>
            <p:cNvPicPr>
              <a:picLocks noChangeAspect="1" noChangeArrowheads="1"/>
            </p:cNvPicPr>
            <p:nvPr/>
          </p:nvPicPr>
          <p:blipFill>
            <a:blip r:embed="rId7"/>
            <a:srcRect/>
            <a:stretch>
              <a:fillRect/>
            </a:stretch>
          </p:blipFill>
          <p:spPr bwMode="auto">
            <a:xfrm>
              <a:off x="3288" y="2432"/>
              <a:ext cx="854" cy="712"/>
            </a:xfrm>
            <a:prstGeom prst="rect">
              <a:avLst/>
            </a:prstGeom>
            <a:noFill/>
            <a:ln w="9525">
              <a:noFill/>
              <a:miter lim="800000"/>
              <a:headEnd/>
              <a:tailEnd/>
            </a:ln>
          </p:spPr>
        </p:pic>
        <p:sp>
          <p:nvSpPr>
            <p:cNvPr id="27661" name="Rectangle 11"/>
            <p:cNvSpPr>
              <a:spLocks noChangeArrowheads="1"/>
            </p:cNvSpPr>
            <p:nvPr/>
          </p:nvSpPr>
          <p:spPr bwMode="auto">
            <a:xfrm>
              <a:off x="4876" y="2235"/>
              <a:ext cx="731" cy="884"/>
            </a:xfrm>
            <a:prstGeom prst="rect">
              <a:avLst/>
            </a:prstGeom>
            <a:noFill/>
            <a:ln w="9525">
              <a:noFill/>
              <a:miter lim="800000"/>
              <a:headEnd/>
              <a:tailEnd/>
            </a:ln>
          </p:spPr>
          <p:txBody>
            <a:bodyPr anchor="ctr">
              <a:spAutoFit/>
            </a:bodyPr>
            <a:lstStyle/>
            <a:p>
              <a:pPr algn="ctr"/>
              <a:r>
                <a:rPr lang="de-DE" altLang="de-DE">
                  <a:latin typeface="Calibri" pitchFamily="34" charset="0"/>
                </a:rPr>
                <a:t>   </a:t>
              </a:r>
              <a:br>
                <a:rPr lang="de-DE" altLang="de-DE">
                  <a:latin typeface="Calibri" pitchFamily="34" charset="0"/>
                </a:rPr>
              </a:br>
              <a:r>
                <a:rPr lang="de-DE" altLang="de-DE" sz="1000">
                  <a:solidFill>
                    <a:srgbClr val="000000"/>
                  </a:solidFill>
                  <a:latin typeface="Calibri" pitchFamily="34" charset="0"/>
                  <a:cs typeface="Arial" pitchFamily="34" charset="0"/>
                </a:rPr>
                <a:t/>
              </a:r>
              <a:br>
                <a:rPr lang="de-DE" altLang="de-DE" sz="1000">
                  <a:solidFill>
                    <a:srgbClr val="00000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Hier bin ich zu Hause!</a:t>
              </a:r>
              <a:br>
                <a:rPr lang="de-DE" altLang="de-DE" sz="900" b="1">
                  <a:solidFill>
                    <a:srgbClr val="80808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Altenheim St. Elisabeth</a:t>
              </a:r>
              <a:endParaRPr lang="de-DE" altLang="de-DE" sz="900">
                <a:latin typeface="Calibri" pitchFamily="34" charset="0"/>
              </a:endParaRPr>
            </a:p>
          </p:txBody>
        </p:sp>
        <p:pic>
          <p:nvPicPr>
            <p:cNvPr id="27662" name="Picture 12" descr="frau"/>
            <p:cNvPicPr>
              <a:picLocks noChangeAspect="1" noChangeArrowheads="1"/>
            </p:cNvPicPr>
            <p:nvPr/>
          </p:nvPicPr>
          <p:blipFill>
            <a:blip r:embed="rId8"/>
            <a:srcRect/>
            <a:stretch>
              <a:fillRect/>
            </a:stretch>
          </p:blipFill>
          <p:spPr bwMode="auto">
            <a:xfrm>
              <a:off x="4967" y="2160"/>
              <a:ext cx="534" cy="469"/>
            </a:xfrm>
            <a:prstGeom prst="rect">
              <a:avLst/>
            </a:prstGeom>
            <a:noFill/>
            <a:ln w="9525">
              <a:noFill/>
              <a:miter lim="800000"/>
              <a:headEnd/>
              <a:tailEnd/>
            </a:ln>
          </p:spPr>
        </p:pic>
      </p:grpSp>
      <p:pic>
        <p:nvPicPr>
          <p:cNvPr id="27651" name="Picture 13" descr="elisabeth%201519k"/>
          <p:cNvPicPr>
            <a:picLocks noChangeAspect="1" noChangeArrowheads="1"/>
          </p:cNvPicPr>
          <p:nvPr/>
        </p:nvPicPr>
        <p:blipFill>
          <a:blip r:embed="rId9"/>
          <a:srcRect/>
          <a:stretch>
            <a:fillRect/>
          </a:stretch>
        </p:blipFill>
        <p:spPr bwMode="auto">
          <a:xfrm>
            <a:off x="611188" y="4581525"/>
            <a:ext cx="958850" cy="2016125"/>
          </a:xfrm>
          <a:prstGeom prst="rect">
            <a:avLst/>
          </a:prstGeom>
          <a:noFill/>
          <a:ln w="9525">
            <a:noFill/>
            <a:miter lim="800000"/>
            <a:headEnd/>
            <a:tailEnd/>
          </a:ln>
        </p:spPr>
      </p:pic>
      <p:sp>
        <p:nvSpPr>
          <p:cNvPr id="27652" name="Line 15"/>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27653" name="Text Box 16"/>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7654" name="Text Box 17"/>
          <p:cNvSpPr txBox="1">
            <a:spLocks noChangeArrowheads="1"/>
          </p:cNvSpPr>
          <p:nvPr/>
        </p:nvSpPr>
        <p:spPr bwMode="auto">
          <a:xfrm>
            <a:off x="539750" y="1412875"/>
            <a:ext cx="7993063" cy="2654300"/>
          </a:xfrm>
          <a:prstGeom prst="rect">
            <a:avLst/>
          </a:prstGeom>
          <a:noFill/>
          <a:ln w="9525">
            <a:noFill/>
            <a:miter lim="800000"/>
            <a:headEnd/>
            <a:tailEnd/>
          </a:ln>
        </p:spPr>
        <p:txBody>
          <a:bodyPr>
            <a:spAutoFit/>
          </a:bodyPr>
          <a:lstStyle/>
          <a:p>
            <a:pPr>
              <a:spcBef>
                <a:spcPct val="50000"/>
              </a:spcBef>
            </a:pPr>
            <a:r>
              <a:rPr lang="cs-CZ" altLang="de-DE" sz="2800">
                <a:latin typeface="Calibri" pitchFamily="34" charset="0"/>
              </a:rPr>
              <a:t>Rozhodnutí o zásadním směřování přichází směrem z vrchu. Směrem dolů se dostanou jen tehdy, když jsou vysvětleny a komunikovány tak, aby byl jasný jejich dopad pro praxi. </a:t>
            </a:r>
            <a:r>
              <a:rPr lang="cs-CZ" altLang="de-DE" sz="2800" b="1">
                <a:latin typeface="Calibri" pitchFamily="34" charset="0"/>
              </a:rPr>
              <a:t>Rozhodnutí, vydat se směrem lásky sv. Alžběty má důsledky. Strategické důsledky.</a:t>
            </a:r>
            <a:r>
              <a:rPr lang="cs-CZ" altLang="de-DE" sz="2800">
                <a:latin typeface="Calibri" pitchFamily="34" charset="0"/>
              </a:rPr>
              <a:t> Má vliv na zaběhnuté struktury a zvyky. </a:t>
            </a:r>
          </a:p>
        </p:txBody>
      </p:sp>
      <p:pic>
        <p:nvPicPr>
          <p:cNvPr id="27655" name="Picture 2"/>
          <p:cNvPicPr>
            <a:picLocks noChangeAspect="1" noChangeArrowheads="1"/>
          </p:cNvPicPr>
          <p:nvPr/>
        </p:nvPicPr>
        <p:blipFill>
          <a:blip r:embed="rId10"/>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p:txBody>
          <a:bodyPr/>
          <a:lstStyle/>
          <a:p>
            <a:pPr algn="l"/>
            <a:r>
              <a:rPr lang="cs-CZ" altLang="de-DE" sz="4000" smtClean="0"/>
              <a:t>2.1 Uskutečnění hlavních myšlenek</a:t>
            </a:r>
          </a:p>
        </p:txBody>
      </p:sp>
      <p:sp>
        <p:nvSpPr>
          <p:cNvPr id="28674" name="Line 5"/>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28675" name="Text Box 6"/>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8676" name="Text Box 7"/>
          <p:cNvSpPr txBox="1">
            <a:spLocks noChangeArrowheads="1"/>
          </p:cNvSpPr>
          <p:nvPr/>
        </p:nvSpPr>
        <p:spPr bwMode="auto">
          <a:xfrm>
            <a:off x="611188" y="1628775"/>
            <a:ext cx="6624637" cy="1552575"/>
          </a:xfrm>
          <a:prstGeom prst="rect">
            <a:avLst/>
          </a:prstGeom>
          <a:noFill/>
          <a:ln w="9525">
            <a:noFill/>
            <a:miter lim="800000"/>
            <a:headEnd/>
            <a:tailEnd/>
          </a:ln>
        </p:spPr>
        <p:txBody>
          <a:bodyPr>
            <a:spAutoFit/>
          </a:bodyPr>
          <a:lstStyle/>
          <a:p>
            <a:pPr>
              <a:spcBef>
                <a:spcPct val="50000"/>
              </a:spcBef>
            </a:pPr>
            <a:r>
              <a:rPr lang="cs-CZ" altLang="de-DE" sz="2400">
                <a:solidFill>
                  <a:srgbClr val="FF0000"/>
                </a:solidFill>
                <a:latin typeface="Lucida Calligraphy" pitchFamily="66" charset="0"/>
              </a:rPr>
              <a:t>„Byla k nim tak dobrotivá a láskyplná, že ji všichni nazývali `matkou´, když vstoupila do domu, přátelsky se k ní seběhli a radostně ji objímali.“</a:t>
            </a:r>
            <a:r>
              <a:rPr lang="cs-CZ" altLang="de-DE" sz="2400">
                <a:latin typeface="Lucida Calligraphy" pitchFamily="66" charset="0"/>
              </a:rPr>
              <a:t> </a:t>
            </a:r>
          </a:p>
        </p:txBody>
      </p:sp>
      <p:sp>
        <p:nvSpPr>
          <p:cNvPr id="28677" name="Text Box 9"/>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28678" name="Text Box 11"/>
          <p:cNvSpPr txBox="1">
            <a:spLocks noChangeArrowheads="1"/>
          </p:cNvSpPr>
          <p:nvPr/>
        </p:nvSpPr>
        <p:spPr bwMode="auto">
          <a:xfrm>
            <a:off x="4427538" y="4292600"/>
            <a:ext cx="4465637" cy="1917700"/>
          </a:xfrm>
          <a:prstGeom prst="rect">
            <a:avLst/>
          </a:prstGeom>
          <a:noFill/>
          <a:ln w="9525">
            <a:noFill/>
            <a:miter lim="800000"/>
            <a:headEnd/>
            <a:tailEnd/>
          </a:ln>
        </p:spPr>
        <p:txBody>
          <a:bodyPr>
            <a:spAutoFit/>
          </a:bodyPr>
          <a:lstStyle/>
          <a:p>
            <a:pPr>
              <a:spcBef>
                <a:spcPct val="50000"/>
              </a:spcBef>
            </a:pPr>
            <a:r>
              <a:rPr lang="cs-CZ" altLang="de-DE" sz="2400">
                <a:latin typeface="Calibri" pitchFamily="34" charset="0"/>
              </a:rPr>
              <a:t>Realizace:  </a:t>
            </a:r>
            <a:br>
              <a:rPr lang="cs-CZ" altLang="de-DE" sz="2400">
                <a:latin typeface="Calibri" pitchFamily="34" charset="0"/>
              </a:rPr>
            </a:br>
            <a:r>
              <a:rPr lang="cs-CZ" altLang="de-DE" sz="2400">
                <a:solidFill>
                  <a:srgbClr val="0000FF"/>
                </a:solidFill>
                <a:latin typeface="Calibri" pitchFamily="34" charset="0"/>
              </a:rPr>
              <a:t>Pomocí lásky při práci. </a:t>
            </a:r>
            <a:br>
              <a:rPr lang="cs-CZ" altLang="de-DE" sz="2400">
                <a:solidFill>
                  <a:srgbClr val="0000FF"/>
                </a:solidFill>
                <a:latin typeface="Calibri" pitchFamily="34" charset="0"/>
              </a:rPr>
            </a:br>
            <a:r>
              <a:rPr lang="cs-CZ" altLang="de-DE" sz="2400">
                <a:latin typeface="Calibri" pitchFamily="34" charset="0"/>
              </a:rPr>
              <a:t>Láska, která je umožněna díky vhodným strukturám. Tím se může stát pevnou zvyklostí. </a:t>
            </a:r>
          </a:p>
        </p:txBody>
      </p:sp>
      <p:pic>
        <p:nvPicPr>
          <p:cNvPr id="28679" name="Picture 2"/>
          <p:cNvPicPr>
            <a:picLocks noChangeAspect="1" noChangeArrowheads="1"/>
          </p:cNvPicPr>
          <p:nvPr/>
        </p:nvPicPr>
        <p:blipFill>
          <a:blip r:embed="rId2"/>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l"/>
            <a:r>
              <a:rPr lang="de-DE" altLang="de-DE" smtClean="0"/>
              <a:t>2.2 </a:t>
            </a:r>
            <a:r>
              <a:rPr lang="cs-CZ" altLang="de-DE" sz="4000" smtClean="0"/>
              <a:t>Uskutečnění hlavních myšlenek</a:t>
            </a:r>
            <a:endParaRPr lang="de-DE" altLang="de-DE" sz="4000" smtClean="0"/>
          </a:p>
        </p:txBody>
      </p:sp>
      <p:sp>
        <p:nvSpPr>
          <p:cNvPr id="29698"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29699"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29700"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29701" name="Text Box 6"/>
          <p:cNvSpPr txBox="1">
            <a:spLocks noChangeArrowheads="1"/>
          </p:cNvSpPr>
          <p:nvPr/>
        </p:nvSpPr>
        <p:spPr bwMode="auto">
          <a:xfrm>
            <a:off x="1331913" y="1700213"/>
            <a:ext cx="6264275" cy="519112"/>
          </a:xfrm>
          <a:prstGeom prst="rect">
            <a:avLst/>
          </a:prstGeom>
          <a:noFill/>
          <a:ln w="9525">
            <a:noFill/>
            <a:miter lim="800000"/>
            <a:headEnd/>
            <a:tailEnd/>
          </a:ln>
        </p:spPr>
        <p:txBody>
          <a:bodyPr>
            <a:spAutoFit/>
          </a:bodyPr>
          <a:lstStyle/>
          <a:p>
            <a:pPr>
              <a:spcBef>
                <a:spcPct val="50000"/>
              </a:spcBef>
            </a:pPr>
            <a:endParaRPr lang="de-DE" altLang="de-DE" sz="2800">
              <a:latin typeface="Calibri" pitchFamily="34" charset="0"/>
            </a:endParaRPr>
          </a:p>
        </p:txBody>
      </p:sp>
      <p:sp>
        <p:nvSpPr>
          <p:cNvPr id="29702" name="Text Box 7"/>
          <p:cNvSpPr txBox="1">
            <a:spLocks noChangeArrowheads="1"/>
          </p:cNvSpPr>
          <p:nvPr/>
        </p:nvSpPr>
        <p:spPr bwMode="auto">
          <a:xfrm>
            <a:off x="4427538" y="4292600"/>
            <a:ext cx="4465637" cy="1917700"/>
          </a:xfrm>
          <a:prstGeom prst="rect">
            <a:avLst/>
          </a:prstGeom>
          <a:noFill/>
          <a:ln w="9525">
            <a:noFill/>
            <a:miter lim="800000"/>
            <a:headEnd/>
            <a:tailEnd/>
          </a:ln>
        </p:spPr>
        <p:txBody>
          <a:bodyPr>
            <a:spAutoFit/>
          </a:bodyPr>
          <a:lstStyle/>
          <a:p>
            <a:pPr>
              <a:spcBef>
                <a:spcPct val="50000"/>
              </a:spcBef>
            </a:pPr>
            <a:r>
              <a:rPr lang="cs-CZ" altLang="de-DE" sz="2400">
                <a:latin typeface="Calibri" pitchFamily="34" charset="0"/>
              </a:rPr>
              <a:t>Realizace: </a:t>
            </a:r>
            <a:br>
              <a:rPr lang="cs-CZ" altLang="de-DE" sz="2400">
                <a:latin typeface="Calibri" pitchFamily="34" charset="0"/>
              </a:rPr>
            </a:br>
            <a:r>
              <a:rPr lang="cs-CZ" altLang="de-DE" sz="2400">
                <a:latin typeface="Calibri" pitchFamily="34" charset="0"/>
              </a:rPr>
              <a:t>Musíme sdílet </a:t>
            </a:r>
            <a:r>
              <a:rPr lang="cs-CZ" altLang="de-DE" sz="2400">
                <a:solidFill>
                  <a:srgbClr val="0000FF"/>
                </a:solidFill>
                <a:latin typeface="Calibri" pitchFamily="34" charset="0"/>
              </a:rPr>
              <a:t>nadšení</a:t>
            </a:r>
            <a:r>
              <a:rPr lang="cs-CZ" altLang="de-DE" sz="2400">
                <a:latin typeface="Calibri" pitchFamily="34" charset="0"/>
              </a:rPr>
              <a:t> pro věc. Nadšení z Boží lásky a z lásky k Bohu. Nadšení musí být nakažlivé. Musíme ho přenášet na další lidi.</a:t>
            </a:r>
          </a:p>
        </p:txBody>
      </p:sp>
      <p:sp>
        <p:nvSpPr>
          <p:cNvPr id="29703" name="Text Box 8"/>
          <p:cNvSpPr txBox="1">
            <a:spLocks noChangeArrowheads="1"/>
          </p:cNvSpPr>
          <p:nvPr/>
        </p:nvSpPr>
        <p:spPr bwMode="auto">
          <a:xfrm>
            <a:off x="539750" y="1412875"/>
            <a:ext cx="7920038" cy="1917700"/>
          </a:xfrm>
          <a:prstGeom prst="rect">
            <a:avLst/>
          </a:prstGeom>
          <a:noFill/>
          <a:ln w="9525">
            <a:noFill/>
            <a:miter lim="800000"/>
            <a:headEnd/>
            <a:tailEnd/>
          </a:ln>
        </p:spPr>
        <p:txBody>
          <a:bodyPr>
            <a:spAutoFit/>
          </a:bodyPr>
          <a:lstStyle/>
          <a:p>
            <a:r>
              <a:rPr lang="cs-CZ" altLang="de-DE" sz="2400">
                <a:solidFill>
                  <a:srgbClr val="FF0000"/>
                </a:solidFill>
                <a:latin typeface="Lucida Calligraphy" pitchFamily="66" charset="0"/>
              </a:rPr>
              <a:t>Alžběta viděla v ostatních lidech Boha. Z lásky k němu „… snášela, také v létě, bez jakýchkoli známek znechucení, ten nejhorší nemocniční vzduch, které její pomocnice vydržely jen stěží a za neustálého reptání, a ještě přitom šířila radostnou náladu.“</a:t>
            </a:r>
          </a:p>
        </p:txBody>
      </p:sp>
      <p:pic>
        <p:nvPicPr>
          <p:cNvPr id="29704" name="Picture 2"/>
          <p:cNvPicPr>
            <a:picLocks noChangeAspect="1" noChangeArrowheads="1"/>
          </p:cNvPicPr>
          <p:nvPr/>
        </p:nvPicPr>
        <p:blipFill>
          <a:blip r:embed="rId2"/>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l"/>
            <a:r>
              <a:rPr lang="de-DE" altLang="de-DE" smtClean="0"/>
              <a:t>2.3 </a:t>
            </a:r>
            <a:r>
              <a:rPr lang="cs-CZ" altLang="de-DE" sz="4000" smtClean="0"/>
              <a:t>Uskutečnění hlavních myšlenek</a:t>
            </a:r>
            <a:endParaRPr lang="de-DE" altLang="de-DE" sz="4000" smtClean="0"/>
          </a:p>
        </p:txBody>
      </p:sp>
      <p:sp>
        <p:nvSpPr>
          <p:cNvPr id="30722"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0723"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0724"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0725" name="Text Box 6"/>
          <p:cNvSpPr txBox="1">
            <a:spLocks noChangeArrowheads="1"/>
          </p:cNvSpPr>
          <p:nvPr/>
        </p:nvSpPr>
        <p:spPr bwMode="auto">
          <a:xfrm>
            <a:off x="611188" y="1557338"/>
            <a:ext cx="8208962" cy="2647950"/>
          </a:xfrm>
          <a:prstGeom prst="rect">
            <a:avLst/>
          </a:prstGeom>
          <a:noFill/>
          <a:ln w="9525">
            <a:noFill/>
            <a:miter lim="800000"/>
            <a:headEnd/>
            <a:tailEnd/>
          </a:ln>
        </p:spPr>
        <p:txBody>
          <a:bodyPr>
            <a:spAutoFit/>
          </a:bodyPr>
          <a:lstStyle/>
          <a:p>
            <a:pPr>
              <a:spcBef>
                <a:spcPct val="50000"/>
              </a:spcBef>
            </a:pPr>
            <a:r>
              <a:rPr lang="cs-CZ" altLang="de-DE" sz="2400">
                <a:solidFill>
                  <a:srgbClr val="FF0000"/>
                </a:solidFill>
                <a:latin typeface="Lucida Calligraphy" pitchFamily="66" charset="0"/>
              </a:rPr>
              <a:t>Alžběta </a:t>
            </a:r>
            <a:r>
              <a:rPr lang="cs-CZ" altLang="de-DE" sz="2400">
                <a:latin typeface="Lucida Calligraphy" pitchFamily="66" charset="0"/>
              </a:rPr>
              <a:t>se u stolu ptala na původ jídel a nápojů. Pokud pokrmy pocházely z hraběcího majetku, víno ale bylo získáno nekale, pak řekla:</a:t>
            </a:r>
            <a:r>
              <a:rPr lang="cs-CZ" altLang="de-DE" sz="2400">
                <a:solidFill>
                  <a:srgbClr val="FF0000"/>
                </a:solidFill>
                <a:latin typeface="Lucida Calligraphy" pitchFamily="66" charset="0"/>
              </a:rPr>
              <a:t> „Dnes smíte jen pít!“ </a:t>
            </a:r>
            <a:r>
              <a:rPr lang="cs-CZ" altLang="de-DE" sz="2400">
                <a:latin typeface="Lucida Calligraphy" pitchFamily="66" charset="0"/>
              </a:rPr>
              <a:t>Pokud byly pokrmy získány vynuceným způsobem, zatímco víno pocházelo z vlastních vinic, pak řekla:</a:t>
            </a:r>
            <a:r>
              <a:rPr lang="cs-CZ" altLang="de-DE" sz="2400">
                <a:solidFill>
                  <a:srgbClr val="FF0000"/>
                </a:solidFill>
                <a:latin typeface="Lucida Calligraphy" pitchFamily="66" charset="0"/>
              </a:rPr>
              <a:t> „Dnes smíte jen pít!“. </a:t>
            </a:r>
            <a:r>
              <a:rPr lang="cs-CZ" altLang="de-DE" sz="2400">
                <a:latin typeface="Lucida Calligraphy" pitchFamily="66" charset="0"/>
              </a:rPr>
              <a:t>Pokud mělo jídlo i pití správný původ, pak zatleskala radostí a zvolala:</a:t>
            </a:r>
            <a:r>
              <a:rPr lang="cs-CZ" altLang="de-DE" sz="2400">
                <a:solidFill>
                  <a:srgbClr val="FF0000"/>
                </a:solidFill>
                <a:latin typeface="Lucida Calligraphy" pitchFamily="66" charset="0"/>
              </a:rPr>
              <a:t> „Na zdraví! Dnes budeme jíst i pít!“</a:t>
            </a:r>
          </a:p>
        </p:txBody>
      </p:sp>
      <p:sp>
        <p:nvSpPr>
          <p:cNvPr id="30726" name="Text Box 8"/>
          <p:cNvSpPr txBox="1">
            <a:spLocks noChangeArrowheads="1"/>
          </p:cNvSpPr>
          <p:nvPr/>
        </p:nvSpPr>
        <p:spPr bwMode="auto">
          <a:xfrm>
            <a:off x="4572000" y="4221163"/>
            <a:ext cx="4176713" cy="1917700"/>
          </a:xfrm>
          <a:prstGeom prst="rect">
            <a:avLst/>
          </a:prstGeom>
          <a:noFill/>
          <a:ln w="9525">
            <a:noFill/>
            <a:miter lim="800000"/>
            <a:headEnd/>
            <a:tailEnd/>
          </a:ln>
        </p:spPr>
        <p:txBody>
          <a:bodyPr>
            <a:spAutoFit/>
          </a:bodyPr>
          <a:lstStyle/>
          <a:p>
            <a:pPr>
              <a:spcBef>
                <a:spcPct val="50000"/>
              </a:spcBef>
            </a:pPr>
            <a:r>
              <a:rPr lang="cs-CZ" altLang="de-DE" sz="2400">
                <a:latin typeface="Calibri" pitchFamily="34" charset="0"/>
              </a:rPr>
              <a:t>Realizace:  </a:t>
            </a:r>
            <a:br>
              <a:rPr lang="cs-CZ" altLang="de-DE" sz="2400">
                <a:latin typeface="Calibri" pitchFamily="34" charset="0"/>
              </a:rPr>
            </a:br>
            <a:r>
              <a:rPr lang="cs-CZ" altLang="de-DE" sz="2400">
                <a:solidFill>
                  <a:srgbClr val="0000FF"/>
                </a:solidFill>
                <a:latin typeface="Calibri" pitchFamily="34" charset="0"/>
              </a:rPr>
              <a:t>Odporem</a:t>
            </a:r>
            <a:r>
              <a:rPr lang="cs-CZ" altLang="de-DE" sz="2400">
                <a:latin typeface="Calibri" pitchFamily="34" charset="0"/>
              </a:rPr>
              <a:t>. V systému. Zodpovědně k sám sobě a k Bohu. Dle principu „christonomie“. </a:t>
            </a:r>
          </a:p>
        </p:txBody>
      </p:sp>
      <p:pic>
        <p:nvPicPr>
          <p:cNvPr id="30727" name="Picture 2"/>
          <p:cNvPicPr>
            <a:picLocks noChangeAspect="1" noChangeArrowheads="1"/>
          </p:cNvPicPr>
          <p:nvPr/>
        </p:nvPicPr>
        <p:blipFill>
          <a:blip r:embed="rId2"/>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pPr algn="l"/>
            <a:r>
              <a:rPr lang="de-DE" altLang="de-DE" smtClean="0">
                <a:solidFill>
                  <a:schemeClr val="hlink"/>
                </a:solidFill>
              </a:rPr>
              <a:t>3. </a:t>
            </a:r>
            <a:r>
              <a:rPr lang="cs-CZ" altLang="de-DE" smtClean="0">
                <a:solidFill>
                  <a:schemeClr val="hlink"/>
                </a:solidFill>
              </a:rPr>
              <a:t>Co lze a co už</a:t>
            </a:r>
            <a:r>
              <a:rPr lang="de-DE" altLang="de-DE" smtClean="0">
                <a:solidFill>
                  <a:schemeClr val="hlink"/>
                </a:solidFill>
              </a:rPr>
              <a:t> </a:t>
            </a:r>
            <a:r>
              <a:rPr lang="cs-CZ" altLang="de-DE" smtClean="0">
                <a:solidFill>
                  <a:schemeClr val="hlink"/>
                </a:solidFill>
              </a:rPr>
              <a:t>ne?</a:t>
            </a:r>
            <a:endParaRPr lang="de-DE" altLang="de-DE" smtClean="0">
              <a:solidFill>
                <a:schemeClr val="hlink"/>
              </a:solidFill>
            </a:endParaRPr>
          </a:p>
        </p:txBody>
      </p:sp>
      <p:grpSp>
        <p:nvGrpSpPr>
          <p:cNvPr id="31746" name="Group 5"/>
          <p:cNvGrpSpPr>
            <a:grpSpLocks/>
          </p:cNvGrpSpPr>
          <p:nvPr/>
        </p:nvGrpSpPr>
        <p:grpSpPr bwMode="auto">
          <a:xfrm>
            <a:off x="5292725" y="5445125"/>
            <a:ext cx="3800475" cy="1295400"/>
            <a:chOff x="2624" y="2069"/>
            <a:chExt cx="2983" cy="1075"/>
          </a:xfrm>
        </p:grpSpPr>
        <p:pic>
          <p:nvPicPr>
            <p:cNvPr id="31753" name="Picture 6" descr="St. Elisabeth Wohn- und Pflegeheim">
              <a:hlinkClick r:id="rId2"/>
            </p:cNvPr>
            <p:cNvPicPr>
              <a:picLocks noChangeAspect="1" noChangeArrowheads="1"/>
            </p:cNvPicPr>
            <p:nvPr/>
          </p:nvPicPr>
          <p:blipFill>
            <a:blip r:embed="rId3"/>
            <a:srcRect/>
            <a:stretch>
              <a:fillRect/>
            </a:stretch>
          </p:blipFill>
          <p:spPr bwMode="auto">
            <a:xfrm>
              <a:off x="2624" y="2115"/>
              <a:ext cx="663" cy="998"/>
            </a:xfrm>
            <a:prstGeom prst="rect">
              <a:avLst/>
            </a:prstGeom>
            <a:noFill/>
            <a:ln w="9525">
              <a:noFill/>
              <a:miter lim="800000"/>
              <a:headEnd/>
              <a:tailEnd/>
            </a:ln>
          </p:spPr>
        </p:pic>
        <p:pic>
          <p:nvPicPr>
            <p:cNvPr id="31754" name="Picture 7" descr="St. Elisabeth Wohn- und Pflegeheim">
              <a:hlinkClick r:id="rId2"/>
            </p:cNvPr>
            <p:cNvPicPr>
              <a:picLocks noChangeAspect="1" noChangeArrowheads="1"/>
            </p:cNvPicPr>
            <p:nvPr/>
          </p:nvPicPr>
          <p:blipFill>
            <a:blip r:embed="rId4"/>
            <a:srcRect/>
            <a:stretch>
              <a:fillRect/>
            </a:stretch>
          </p:blipFill>
          <p:spPr bwMode="auto">
            <a:xfrm>
              <a:off x="3243" y="2069"/>
              <a:ext cx="941" cy="268"/>
            </a:xfrm>
            <a:prstGeom prst="rect">
              <a:avLst/>
            </a:prstGeom>
            <a:noFill/>
            <a:ln w="9525">
              <a:noFill/>
              <a:miter lim="800000"/>
              <a:headEnd/>
              <a:tailEnd/>
            </a:ln>
          </p:spPr>
        </p:pic>
        <p:pic>
          <p:nvPicPr>
            <p:cNvPr id="31755" name="Picture 8" descr="start"/>
            <p:cNvPicPr>
              <a:picLocks noChangeAspect="1" noChangeArrowheads="1"/>
            </p:cNvPicPr>
            <p:nvPr/>
          </p:nvPicPr>
          <p:blipFill>
            <a:blip r:embed="rId5"/>
            <a:srcRect/>
            <a:stretch>
              <a:fillRect/>
            </a:stretch>
          </p:blipFill>
          <p:spPr bwMode="auto">
            <a:xfrm>
              <a:off x="4150" y="2160"/>
              <a:ext cx="903" cy="678"/>
            </a:xfrm>
            <a:prstGeom prst="rect">
              <a:avLst/>
            </a:prstGeom>
            <a:noFill/>
            <a:ln w="9525">
              <a:noFill/>
              <a:miter lim="800000"/>
              <a:headEnd/>
              <a:tailEnd/>
            </a:ln>
          </p:spPr>
        </p:pic>
        <p:pic>
          <p:nvPicPr>
            <p:cNvPr id="31756" name="Picture 9" descr="ST. ELISABETH-STIFTUNG"/>
            <p:cNvPicPr>
              <a:picLocks noChangeAspect="1" noChangeArrowheads="1"/>
            </p:cNvPicPr>
            <p:nvPr/>
          </p:nvPicPr>
          <p:blipFill>
            <a:blip r:embed="rId6"/>
            <a:srcRect/>
            <a:stretch>
              <a:fillRect/>
            </a:stretch>
          </p:blipFill>
          <p:spPr bwMode="auto">
            <a:xfrm>
              <a:off x="4059" y="2976"/>
              <a:ext cx="977" cy="120"/>
            </a:xfrm>
            <a:prstGeom prst="rect">
              <a:avLst/>
            </a:prstGeom>
            <a:noFill/>
            <a:ln w="9525">
              <a:noFill/>
              <a:miter lim="800000"/>
              <a:headEnd/>
              <a:tailEnd/>
            </a:ln>
          </p:spPr>
        </p:pic>
        <p:pic>
          <p:nvPicPr>
            <p:cNvPr id="31757" name="Picture 10" descr="hohenlind1"/>
            <p:cNvPicPr>
              <a:picLocks noChangeAspect="1" noChangeArrowheads="1"/>
            </p:cNvPicPr>
            <p:nvPr/>
          </p:nvPicPr>
          <p:blipFill>
            <a:blip r:embed="rId7"/>
            <a:srcRect/>
            <a:stretch>
              <a:fillRect/>
            </a:stretch>
          </p:blipFill>
          <p:spPr bwMode="auto">
            <a:xfrm>
              <a:off x="3288" y="2432"/>
              <a:ext cx="854" cy="712"/>
            </a:xfrm>
            <a:prstGeom prst="rect">
              <a:avLst/>
            </a:prstGeom>
            <a:noFill/>
            <a:ln w="9525">
              <a:noFill/>
              <a:miter lim="800000"/>
              <a:headEnd/>
              <a:tailEnd/>
            </a:ln>
          </p:spPr>
        </p:pic>
        <p:sp>
          <p:nvSpPr>
            <p:cNvPr id="31758" name="Rectangle 11"/>
            <p:cNvSpPr>
              <a:spLocks noChangeArrowheads="1"/>
            </p:cNvSpPr>
            <p:nvPr/>
          </p:nvSpPr>
          <p:spPr bwMode="auto">
            <a:xfrm>
              <a:off x="4876" y="2235"/>
              <a:ext cx="731" cy="884"/>
            </a:xfrm>
            <a:prstGeom prst="rect">
              <a:avLst/>
            </a:prstGeom>
            <a:noFill/>
            <a:ln w="9525">
              <a:noFill/>
              <a:miter lim="800000"/>
              <a:headEnd/>
              <a:tailEnd/>
            </a:ln>
          </p:spPr>
          <p:txBody>
            <a:bodyPr anchor="ctr">
              <a:spAutoFit/>
            </a:bodyPr>
            <a:lstStyle/>
            <a:p>
              <a:pPr algn="ctr"/>
              <a:r>
                <a:rPr lang="de-DE" altLang="de-DE">
                  <a:latin typeface="Calibri" pitchFamily="34" charset="0"/>
                </a:rPr>
                <a:t>   </a:t>
              </a:r>
              <a:br>
                <a:rPr lang="de-DE" altLang="de-DE">
                  <a:latin typeface="Calibri" pitchFamily="34" charset="0"/>
                </a:rPr>
              </a:br>
              <a:r>
                <a:rPr lang="de-DE" altLang="de-DE" sz="1000">
                  <a:solidFill>
                    <a:srgbClr val="000000"/>
                  </a:solidFill>
                  <a:latin typeface="Calibri" pitchFamily="34" charset="0"/>
                  <a:cs typeface="Arial" pitchFamily="34" charset="0"/>
                </a:rPr>
                <a:t/>
              </a:r>
              <a:br>
                <a:rPr lang="de-DE" altLang="de-DE" sz="1000">
                  <a:solidFill>
                    <a:srgbClr val="00000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Hier bin ich zu Hause!</a:t>
              </a:r>
              <a:br>
                <a:rPr lang="de-DE" altLang="de-DE" sz="900" b="1">
                  <a:solidFill>
                    <a:srgbClr val="80808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Altenheim St. Elisabeth</a:t>
              </a:r>
              <a:endParaRPr lang="de-DE" altLang="de-DE" sz="900">
                <a:latin typeface="Calibri" pitchFamily="34" charset="0"/>
              </a:endParaRPr>
            </a:p>
          </p:txBody>
        </p:sp>
        <p:pic>
          <p:nvPicPr>
            <p:cNvPr id="31759" name="Picture 12" descr="frau"/>
            <p:cNvPicPr>
              <a:picLocks noChangeAspect="1" noChangeArrowheads="1"/>
            </p:cNvPicPr>
            <p:nvPr/>
          </p:nvPicPr>
          <p:blipFill>
            <a:blip r:embed="rId8"/>
            <a:srcRect/>
            <a:stretch>
              <a:fillRect/>
            </a:stretch>
          </p:blipFill>
          <p:spPr bwMode="auto">
            <a:xfrm>
              <a:off x="4967" y="2160"/>
              <a:ext cx="534" cy="469"/>
            </a:xfrm>
            <a:prstGeom prst="rect">
              <a:avLst/>
            </a:prstGeom>
            <a:noFill/>
            <a:ln w="9525">
              <a:noFill/>
              <a:miter lim="800000"/>
              <a:headEnd/>
              <a:tailEnd/>
            </a:ln>
          </p:spPr>
        </p:pic>
      </p:grpSp>
      <p:pic>
        <p:nvPicPr>
          <p:cNvPr id="31747" name="Picture 13" descr="elisabeth%201519k"/>
          <p:cNvPicPr>
            <a:picLocks noChangeAspect="1" noChangeArrowheads="1"/>
          </p:cNvPicPr>
          <p:nvPr/>
        </p:nvPicPr>
        <p:blipFill>
          <a:blip r:embed="rId9"/>
          <a:srcRect/>
          <a:stretch>
            <a:fillRect/>
          </a:stretch>
        </p:blipFill>
        <p:spPr bwMode="auto">
          <a:xfrm>
            <a:off x="611188" y="4652963"/>
            <a:ext cx="958850" cy="2016125"/>
          </a:xfrm>
          <a:prstGeom prst="rect">
            <a:avLst/>
          </a:prstGeom>
          <a:noFill/>
          <a:ln w="9525">
            <a:noFill/>
            <a:miter lim="800000"/>
            <a:headEnd/>
            <a:tailEnd/>
          </a:ln>
        </p:spPr>
      </p:pic>
      <p:sp>
        <p:nvSpPr>
          <p:cNvPr id="31748" name="Line 15"/>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1749" name="Text Box 16"/>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1750" name="Text Box 17"/>
          <p:cNvSpPr txBox="1">
            <a:spLocks noChangeArrowheads="1"/>
          </p:cNvSpPr>
          <p:nvPr/>
        </p:nvSpPr>
        <p:spPr bwMode="auto">
          <a:xfrm>
            <a:off x="539750" y="1412875"/>
            <a:ext cx="8135938" cy="1800225"/>
          </a:xfrm>
          <a:prstGeom prst="rect">
            <a:avLst/>
          </a:prstGeom>
          <a:noFill/>
          <a:ln w="9525">
            <a:noFill/>
            <a:miter lim="800000"/>
            <a:headEnd/>
            <a:tailEnd/>
          </a:ln>
        </p:spPr>
        <p:txBody>
          <a:bodyPr>
            <a:spAutoFit/>
          </a:bodyPr>
          <a:lstStyle/>
          <a:p>
            <a:pPr>
              <a:spcBef>
                <a:spcPct val="50000"/>
              </a:spcBef>
            </a:pPr>
            <a:r>
              <a:rPr lang="cs-CZ" altLang="de-DE" sz="2800">
                <a:latin typeface="Calibri" pitchFamily="34" charset="0"/>
              </a:rPr>
              <a:t>Strategická rozhodnutí je třeba přijímat na nižší úrovni. Na operativní úrovni. Je nutné formulovat taková pravidla, které budou vhodně ovlivňovat každodenní události. Zavést stálé postupy (rutina). </a:t>
            </a:r>
          </a:p>
        </p:txBody>
      </p:sp>
      <p:sp>
        <p:nvSpPr>
          <p:cNvPr id="31751" name="Text Box 19"/>
          <p:cNvSpPr txBox="1">
            <a:spLocks noChangeArrowheads="1"/>
          </p:cNvSpPr>
          <p:nvPr/>
        </p:nvSpPr>
        <p:spPr bwMode="auto">
          <a:xfrm>
            <a:off x="1692275" y="4581525"/>
            <a:ext cx="3095625" cy="915988"/>
          </a:xfrm>
          <a:prstGeom prst="rect">
            <a:avLst/>
          </a:prstGeom>
          <a:noFill/>
          <a:ln w="9525">
            <a:noFill/>
            <a:miter lim="800000"/>
            <a:headEnd/>
            <a:tailEnd/>
          </a:ln>
        </p:spPr>
        <p:txBody>
          <a:bodyPr>
            <a:spAutoFit/>
          </a:bodyPr>
          <a:lstStyle/>
          <a:p>
            <a:pPr>
              <a:spcBef>
                <a:spcPct val="50000"/>
              </a:spcBef>
            </a:pPr>
            <a:r>
              <a:rPr lang="cs-CZ" altLang="de-DE">
                <a:solidFill>
                  <a:schemeClr val="hlink"/>
                </a:solidFill>
                <a:latin typeface="Calibri" pitchFamily="34" charset="0"/>
              </a:rPr>
              <a:t>800 let staré formy řízení a správy, které ukazují orientaci i dnes – pozitivní i negativní </a:t>
            </a:r>
          </a:p>
        </p:txBody>
      </p:sp>
      <p:pic>
        <p:nvPicPr>
          <p:cNvPr id="31752" name="Picture 2"/>
          <p:cNvPicPr>
            <a:picLocks noChangeAspect="1" noChangeArrowheads="1"/>
          </p:cNvPicPr>
          <p:nvPr/>
        </p:nvPicPr>
        <p:blipFill>
          <a:blip r:embed="rId10"/>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a:srcRect/>
          <a:stretch>
            <a:fillRect/>
          </a:stretch>
        </p:blipFill>
        <p:spPr bwMode="auto">
          <a:xfrm>
            <a:off x="4448175" y="2828925"/>
            <a:ext cx="1060450" cy="744538"/>
          </a:xfrm>
          <a:prstGeom prst="rect">
            <a:avLst/>
          </a:prstGeom>
          <a:noFill/>
          <a:ln w="9525">
            <a:noFill/>
            <a:miter lim="800000"/>
            <a:headEnd/>
            <a:tailEnd/>
          </a:ln>
        </p:spPr>
      </p:pic>
      <p:sp>
        <p:nvSpPr>
          <p:cNvPr id="3" name="Inhaltsplatzhalter 2"/>
          <p:cNvSpPr>
            <a:spLocks noGrp="1"/>
          </p:cNvSpPr>
          <p:nvPr>
            <p:ph idx="1"/>
          </p:nvPr>
        </p:nvSpPr>
        <p:spPr>
          <a:xfrm>
            <a:off x="457200" y="1268413"/>
            <a:ext cx="8686800" cy="5473700"/>
          </a:xfrm>
        </p:spPr>
        <p:txBody>
          <a:bodyPr>
            <a:normAutofit/>
          </a:bodyPr>
          <a:lstStyle/>
          <a:p>
            <a:pPr>
              <a:lnSpc>
                <a:spcPct val="80000"/>
              </a:lnSpc>
            </a:pPr>
            <a:r>
              <a:rPr lang="cs-CZ" sz="2500" smtClean="0"/>
              <a:t>Ten, kdo přichází do křesťanského zařízení …</a:t>
            </a:r>
            <a:r>
              <a:rPr lang="de-DE" sz="2500" smtClean="0"/>
              <a:t> </a:t>
            </a:r>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pPr>
            <a:endParaRPr lang="de-DE" sz="2500" smtClean="0"/>
          </a:p>
          <a:p>
            <a:pPr>
              <a:lnSpc>
                <a:spcPct val="80000"/>
              </a:lnSpc>
              <a:buFont typeface="Arial" pitchFamily="34" charset="0"/>
              <a:buNone/>
            </a:pPr>
            <a:r>
              <a:rPr lang="de-DE" sz="2500" smtClean="0"/>
              <a:t>	… </a:t>
            </a:r>
            <a:r>
              <a:rPr lang="cs-CZ" sz="2500" smtClean="0">
                <a:solidFill>
                  <a:srgbClr val="0000FF"/>
                </a:solidFill>
              </a:rPr>
              <a:t>očekává, že se s ním bude zacházet s láskou</a:t>
            </a:r>
            <a:r>
              <a:rPr lang="de-DE" sz="2500" smtClean="0">
                <a:solidFill>
                  <a:srgbClr val="0000FF"/>
                </a:solidFill>
              </a:rPr>
              <a:t/>
            </a:r>
            <a:br>
              <a:rPr lang="de-DE" sz="2500" smtClean="0">
                <a:solidFill>
                  <a:srgbClr val="0000FF"/>
                </a:solidFill>
              </a:rPr>
            </a:br>
            <a:r>
              <a:rPr lang="de-DE" sz="2500" smtClean="0">
                <a:solidFill>
                  <a:srgbClr val="0000FF"/>
                </a:solidFill>
              </a:rPr>
              <a:t/>
            </a:r>
            <a:br>
              <a:rPr lang="de-DE" sz="2500" smtClean="0">
                <a:solidFill>
                  <a:srgbClr val="0000FF"/>
                </a:solidFill>
              </a:rPr>
            </a:br>
            <a:r>
              <a:rPr lang="de-DE" sz="2500" smtClean="0"/>
              <a:t>	</a:t>
            </a:r>
            <a:r>
              <a:rPr lang="cs-CZ" sz="2500" smtClean="0"/>
              <a:t>v různých </a:t>
            </a:r>
            <a:r>
              <a:rPr lang="cs-CZ" sz="2500" smtClean="0">
                <a:solidFill>
                  <a:srgbClr val="FF0000"/>
                </a:solidFill>
              </a:rPr>
              <a:t>prostorách</a:t>
            </a:r>
            <a:r>
              <a:rPr lang="cs-CZ" sz="2500" smtClean="0"/>
              <a:t> a situacích, </a:t>
            </a:r>
            <a:r>
              <a:rPr lang="de-DE" sz="2500" smtClean="0"/>
              <a:t/>
            </a:r>
            <a:br>
              <a:rPr lang="de-DE" sz="2500" smtClean="0"/>
            </a:br>
            <a:r>
              <a:rPr lang="de-DE" sz="2500" smtClean="0"/>
              <a:t>	</a:t>
            </a:r>
            <a:r>
              <a:rPr lang="cs-CZ" sz="2500" smtClean="0"/>
              <a:t>v různých </a:t>
            </a:r>
            <a:r>
              <a:rPr lang="cs-CZ" sz="2500" smtClean="0">
                <a:solidFill>
                  <a:srgbClr val="FF0000"/>
                </a:solidFill>
              </a:rPr>
              <a:t>rolích</a:t>
            </a:r>
            <a:endParaRPr lang="de-DE" sz="2500" smtClean="0">
              <a:solidFill>
                <a:srgbClr val="FF0000"/>
              </a:solidFill>
            </a:endParaRPr>
          </a:p>
        </p:txBody>
      </p:sp>
      <p:pic>
        <p:nvPicPr>
          <p:cNvPr id="14339" name="Picture 2"/>
          <p:cNvPicPr>
            <a:picLocks noChangeAspect="1" noChangeArrowheads="1"/>
          </p:cNvPicPr>
          <p:nvPr/>
        </p:nvPicPr>
        <p:blipFill>
          <a:blip r:embed="rId3"/>
          <a:srcRect/>
          <a:stretch>
            <a:fillRect/>
          </a:stretch>
        </p:blipFill>
        <p:spPr bwMode="auto">
          <a:xfrm>
            <a:off x="827088" y="2306638"/>
            <a:ext cx="4749800" cy="2249487"/>
          </a:xfrm>
          <a:prstGeom prst="rect">
            <a:avLst/>
          </a:prstGeom>
          <a:noFill/>
          <a:ln w="9525">
            <a:noFill/>
            <a:miter lim="800000"/>
            <a:headEnd/>
            <a:tailEnd/>
          </a:ln>
        </p:spPr>
      </p:pic>
      <p:sp>
        <p:nvSpPr>
          <p:cNvPr id="14340" name="Titel 1"/>
          <p:cNvSpPr>
            <a:spLocks noGrp="1"/>
          </p:cNvSpPr>
          <p:nvPr>
            <p:ph type="title"/>
          </p:nvPr>
        </p:nvSpPr>
        <p:spPr>
          <a:xfrm>
            <a:off x="468313" y="0"/>
            <a:ext cx="8229600" cy="1143000"/>
          </a:xfrm>
        </p:spPr>
        <p:txBody>
          <a:bodyPr/>
          <a:lstStyle/>
          <a:p>
            <a:pPr algn="r"/>
            <a:r>
              <a:rPr lang="cs-CZ" smtClean="0"/>
              <a:t>Očekávání lásky</a:t>
            </a:r>
            <a:r>
              <a:rPr lang="de-DE" smtClean="0"/>
              <a:t> …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algn="l"/>
            <a:r>
              <a:rPr lang="de-DE" altLang="de-DE" smtClean="0"/>
              <a:t>3.1.1 </a:t>
            </a:r>
            <a:r>
              <a:rPr lang="cs-CZ" altLang="de-DE" smtClean="0"/>
              <a:t>Co lze:</a:t>
            </a:r>
            <a:endParaRPr lang="de-DE" altLang="de-DE" smtClean="0"/>
          </a:p>
        </p:txBody>
      </p:sp>
      <p:sp>
        <p:nvSpPr>
          <p:cNvPr id="32770"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2771"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2772"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2773" name="Text Box 6"/>
          <p:cNvSpPr txBox="1">
            <a:spLocks noChangeArrowheads="1"/>
          </p:cNvSpPr>
          <p:nvPr/>
        </p:nvSpPr>
        <p:spPr bwMode="auto">
          <a:xfrm>
            <a:off x="4211638" y="4581525"/>
            <a:ext cx="4465637" cy="1917700"/>
          </a:xfrm>
          <a:prstGeom prst="rect">
            <a:avLst/>
          </a:prstGeom>
          <a:noFill/>
          <a:ln w="9525">
            <a:noFill/>
            <a:miter lim="800000"/>
            <a:headEnd/>
            <a:tailEnd/>
          </a:ln>
        </p:spPr>
        <p:txBody>
          <a:bodyPr>
            <a:spAutoFit/>
          </a:bodyPr>
          <a:lstStyle/>
          <a:p>
            <a:pPr>
              <a:spcBef>
                <a:spcPct val="50000"/>
              </a:spcBef>
            </a:pPr>
            <a:r>
              <a:rPr lang="cs-CZ" altLang="de-DE" sz="2400">
                <a:solidFill>
                  <a:schemeClr val="hlink"/>
                </a:solidFill>
                <a:latin typeface="Calibri" pitchFamily="34" charset="0"/>
              </a:rPr>
              <a:t>Zacházet s člověkem, jako s lidskou bytostí s mnoha schopnostmi. </a:t>
            </a:r>
            <a:r>
              <a:rPr lang="cs-CZ" altLang="de-DE" sz="2400">
                <a:latin typeface="Calibri" pitchFamily="34" charset="0"/>
              </a:rPr>
              <a:t>Namísto toho, abychom se věnovali jen jedné hlavní schopnosti. </a:t>
            </a:r>
          </a:p>
        </p:txBody>
      </p:sp>
      <p:sp>
        <p:nvSpPr>
          <p:cNvPr id="32774" name="Text Box 7"/>
          <p:cNvSpPr txBox="1">
            <a:spLocks noChangeArrowheads="1"/>
          </p:cNvSpPr>
          <p:nvPr/>
        </p:nvSpPr>
        <p:spPr bwMode="auto">
          <a:xfrm>
            <a:off x="611188" y="1557338"/>
            <a:ext cx="7705725" cy="2152650"/>
          </a:xfrm>
          <a:prstGeom prst="rect">
            <a:avLst/>
          </a:prstGeom>
          <a:noFill/>
          <a:ln w="9525">
            <a:noFill/>
            <a:miter lim="800000"/>
            <a:headEnd/>
            <a:tailEnd/>
          </a:ln>
        </p:spPr>
        <p:txBody>
          <a:bodyPr>
            <a:spAutoFit/>
          </a:bodyPr>
          <a:lstStyle/>
          <a:p>
            <a:pPr>
              <a:spcBef>
                <a:spcPct val="50000"/>
              </a:spcBef>
            </a:pPr>
            <a:r>
              <a:rPr lang="cs-CZ" altLang="de-DE">
                <a:solidFill>
                  <a:srgbClr val="FF0000"/>
                </a:solidFill>
                <a:latin typeface="Lucida Calligraphy" pitchFamily="66" charset="0"/>
              </a:rPr>
              <a:t>Alžběta je mimořádně schopná a pečující. O těžce nemocné se stará sama osobně. Je hospodárná: Aby zabránila obchodování s potravinami, dostal každý při výdeji jídla pro chudé právě tolik, kolik na daný den potřeboval. Je sociální: V dobách hladu rozdělovala nejen obilí, ale také boty a srpy, aby se lidé mohli naučit sklízet sami.</a:t>
            </a:r>
            <a:r>
              <a:rPr lang="cs-CZ" altLang="de-DE">
                <a:latin typeface="Calibri" pitchFamily="34" charset="0"/>
              </a:rPr>
              <a:t> </a:t>
            </a:r>
          </a:p>
          <a:p>
            <a:pPr>
              <a:spcBef>
                <a:spcPct val="50000"/>
              </a:spcBef>
            </a:pPr>
            <a:r>
              <a:rPr lang="cs-CZ" altLang="de-DE">
                <a:latin typeface="Calibri" pitchFamily="34" charset="0"/>
              </a:rPr>
              <a:t>Alžbětino chování odkazuje na ženu mnoha profesí. Jen tak je možné „učinit člověka šťastným“.</a:t>
            </a:r>
          </a:p>
        </p:txBody>
      </p:sp>
      <p:pic>
        <p:nvPicPr>
          <p:cNvPr id="32775" name="Picture 8" descr="elisabeth%201519k"/>
          <p:cNvPicPr>
            <a:picLocks noChangeAspect="1" noChangeArrowheads="1"/>
          </p:cNvPicPr>
          <p:nvPr/>
        </p:nvPicPr>
        <p:blipFill>
          <a:blip r:embed="rId2"/>
          <a:srcRect/>
          <a:stretch>
            <a:fillRect/>
          </a:stretch>
        </p:blipFill>
        <p:spPr bwMode="auto">
          <a:xfrm>
            <a:off x="611188" y="4652963"/>
            <a:ext cx="958850" cy="2016125"/>
          </a:xfrm>
          <a:prstGeom prst="rect">
            <a:avLst/>
          </a:prstGeom>
          <a:noFill/>
          <a:ln w="9525">
            <a:noFill/>
            <a:miter lim="800000"/>
            <a:headEnd/>
            <a:tailEnd/>
          </a:ln>
        </p:spPr>
      </p:pic>
      <p:pic>
        <p:nvPicPr>
          <p:cNvPr id="32776" name="Picture 2"/>
          <p:cNvPicPr>
            <a:picLocks noChangeAspect="1" noChangeArrowheads="1"/>
          </p:cNvPicPr>
          <p:nvPr/>
        </p:nvPicPr>
        <p:blipFill>
          <a:blip r:embed="rId3"/>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algn="l"/>
            <a:r>
              <a:rPr lang="de-DE" altLang="de-DE" smtClean="0"/>
              <a:t>3.1.2 </a:t>
            </a:r>
            <a:r>
              <a:rPr lang="cs-CZ" altLang="de-DE" smtClean="0"/>
              <a:t>Co lze:</a:t>
            </a:r>
            <a:endParaRPr lang="de-DE" altLang="de-DE" smtClean="0"/>
          </a:p>
        </p:txBody>
      </p:sp>
      <p:sp>
        <p:nvSpPr>
          <p:cNvPr id="33794"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3795"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3796"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3797" name="Text Box 6"/>
          <p:cNvSpPr txBox="1">
            <a:spLocks noChangeArrowheads="1"/>
          </p:cNvSpPr>
          <p:nvPr/>
        </p:nvSpPr>
        <p:spPr bwMode="auto">
          <a:xfrm>
            <a:off x="4356100" y="4797425"/>
            <a:ext cx="4465638" cy="1552575"/>
          </a:xfrm>
          <a:prstGeom prst="rect">
            <a:avLst/>
          </a:prstGeom>
          <a:noFill/>
          <a:ln w="9525">
            <a:noFill/>
            <a:miter lim="800000"/>
            <a:headEnd/>
            <a:tailEnd/>
          </a:ln>
        </p:spPr>
        <p:txBody>
          <a:bodyPr>
            <a:spAutoFit/>
          </a:bodyPr>
          <a:lstStyle/>
          <a:p>
            <a:pPr>
              <a:spcBef>
                <a:spcPct val="50000"/>
              </a:spcBef>
            </a:pPr>
            <a:r>
              <a:rPr lang="cs-CZ" altLang="de-DE" sz="2400">
                <a:solidFill>
                  <a:schemeClr val="hlink"/>
                </a:solidFill>
                <a:latin typeface="Calibri" pitchFamily="34" charset="0"/>
              </a:rPr>
              <a:t>Organizační struktury je nutné přizpůsobit aktuálnímu vývoji. </a:t>
            </a:r>
            <a:r>
              <a:rPr lang="cs-CZ" altLang="de-DE" sz="2400">
                <a:latin typeface="Calibri" pitchFamily="34" charset="0"/>
              </a:rPr>
              <a:t>Namísto toho, abychom trvali na starých a pohodlných zvyklostech.</a:t>
            </a:r>
          </a:p>
        </p:txBody>
      </p:sp>
      <p:sp>
        <p:nvSpPr>
          <p:cNvPr id="33798" name="Text Box 7"/>
          <p:cNvSpPr txBox="1">
            <a:spLocks noChangeArrowheads="1"/>
          </p:cNvSpPr>
          <p:nvPr/>
        </p:nvSpPr>
        <p:spPr bwMode="auto">
          <a:xfrm>
            <a:off x="611188" y="1557338"/>
            <a:ext cx="8064500" cy="2225675"/>
          </a:xfrm>
          <a:prstGeom prst="rect">
            <a:avLst/>
          </a:prstGeom>
          <a:noFill/>
          <a:ln w="9525">
            <a:noFill/>
            <a:miter lim="800000"/>
            <a:headEnd/>
            <a:tailEnd/>
          </a:ln>
        </p:spPr>
        <p:txBody>
          <a:bodyPr>
            <a:spAutoFit/>
          </a:bodyPr>
          <a:lstStyle/>
          <a:p>
            <a:r>
              <a:rPr lang="cs-CZ" altLang="de-DE" sz="2000">
                <a:solidFill>
                  <a:srgbClr val="FF0000"/>
                </a:solidFill>
                <a:latin typeface="Lucida Calligraphy" pitchFamily="66" charset="0"/>
              </a:rPr>
              <a:t>Alžběta sama vyhledává nemocné. Pečuje o ně v jejich domech, na místě, kde žijí. Poskytuje určitý druh „ambulantní služby“. Současně podporuje zakládání hospiců. </a:t>
            </a:r>
            <a:r>
              <a:rPr lang="cs-CZ" altLang="de-DE" sz="2000">
                <a:latin typeface="Calibri" pitchFamily="34" charset="0"/>
              </a:rPr>
              <a:t>Neboť jen tak je možné zajistit dlouhodobou a strukturovanou pomoc nemocným a chudým.</a:t>
            </a:r>
          </a:p>
          <a:p>
            <a:r>
              <a:rPr lang="cs-CZ" altLang="de-DE" sz="2000">
                <a:latin typeface="Calibri" pitchFamily="34" charset="0"/>
              </a:rPr>
              <a:t>Alžběta vyhledává také vhodné organizační struktury. Jen tak je možné zajistit službu bližním v různých společenských – politických – ekonomických poměrech.</a:t>
            </a:r>
          </a:p>
        </p:txBody>
      </p:sp>
      <p:pic>
        <p:nvPicPr>
          <p:cNvPr id="33799" name="Picture 8" descr="elisabeth%201519k"/>
          <p:cNvPicPr>
            <a:picLocks noChangeAspect="1" noChangeArrowheads="1"/>
          </p:cNvPicPr>
          <p:nvPr/>
        </p:nvPicPr>
        <p:blipFill>
          <a:blip r:embed="rId2"/>
          <a:srcRect/>
          <a:stretch>
            <a:fillRect/>
          </a:stretch>
        </p:blipFill>
        <p:spPr bwMode="auto">
          <a:xfrm>
            <a:off x="611188" y="4652963"/>
            <a:ext cx="958850" cy="2016125"/>
          </a:xfrm>
          <a:prstGeom prst="rect">
            <a:avLst/>
          </a:prstGeom>
          <a:noFill/>
          <a:ln w="9525">
            <a:noFill/>
            <a:miter lim="800000"/>
            <a:headEnd/>
            <a:tailEnd/>
          </a:ln>
        </p:spPr>
      </p:pic>
      <p:pic>
        <p:nvPicPr>
          <p:cNvPr id="33800" name="Picture 2"/>
          <p:cNvPicPr>
            <a:picLocks noChangeAspect="1" noChangeArrowheads="1"/>
          </p:cNvPicPr>
          <p:nvPr/>
        </p:nvPicPr>
        <p:blipFill>
          <a:blip r:embed="rId3"/>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p:nvPr>
        </p:nvSpPr>
        <p:spPr/>
        <p:txBody>
          <a:bodyPr/>
          <a:lstStyle/>
          <a:p>
            <a:pPr algn="l"/>
            <a:r>
              <a:rPr lang="de-DE" altLang="de-DE" smtClean="0"/>
              <a:t>3.1.3 </a:t>
            </a:r>
            <a:r>
              <a:rPr lang="cs-CZ" altLang="de-DE" smtClean="0"/>
              <a:t>Co lze</a:t>
            </a:r>
            <a:r>
              <a:rPr lang="de-DE" altLang="de-DE" smtClean="0"/>
              <a:t>:</a:t>
            </a:r>
          </a:p>
        </p:txBody>
      </p:sp>
      <p:sp>
        <p:nvSpPr>
          <p:cNvPr id="34818" name="Line 5"/>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4819" name="Text Box 6"/>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4820" name="Text Box 7"/>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4821" name="Text Box 8"/>
          <p:cNvSpPr txBox="1">
            <a:spLocks noChangeArrowheads="1"/>
          </p:cNvSpPr>
          <p:nvPr/>
        </p:nvSpPr>
        <p:spPr bwMode="auto">
          <a:xfrm>
            <a:off x="4284663" y="3933825"/>
            <a:ext cx="4465637" cy="2282825"/>
          </a:xfrm>
          <a:prstGeom prst="rect">
            <a:avLst/>
          </a:prstGeom>
          <a:noFill/>
          <a:ln w="9525">
            <a:noFill/>
            <a:miter lim="800000"/>
            <a:headEnd/>
            <a:tailEnd/>
          </a:ln>
        </p:spPr>
        <p:txBody>
          <a:bodyPr>
            <a:spAutoFit/>
          </a:bodyPr>
          <a:lstStyle/>
          <a:p>
            <a:pPr>
              <a:spcBef>
                <a:spcPct val="50000"/>
              </a:spcBef>
            </a:pPr>
            <a:r>
              <a:rPr lang="cs-CZ" altLang="de-DE" sz="2400">
                <a:solidFill>
                  <a:schemeClr val="hlink"/>
                </a:solidFill>
                <a:latin typeface="Calibri" pitchFamily="34" charset="0"/>
              </a:rPr>
              <a:t>Ekonomická hlediska je třeba nahlížet principem spravedlnosti. </a:t>
            </a:r>
            <a:r>
              <a:rPr lang="cs-CZ" altLang="de-DE" sz="2400">
                <a:latin typeface="Calibri" pitchFamily="34" charset="0"/>
              </a:rPr>
              <a:t> Namísto toho, abychom sázeli na osobní hospodářský prospěch. A nebo abychom přestali být ekonomicky aktivní úplně. </a:t>
            </a:r>
          </a:p>
        </p:txBody>
      </p:sp>
      <p:sp>
        <p:nvSpPr>
          <p:cNvPr id="34822" name="Text Box 9"/>
          <p:cNvSpPr txBox="1">
            <a:spLocks noChangeArrowheads="1"/>
          </p:cNvSpPr>
          <p:nvPr/>
        </p:nvSpPr>
        <p:spPr bwMode="auto">
          <a:xfrm>
            <a:off x="611188" y="1557338"/>
            <a:ext cx="8064500" cy="2225675"/>
          </a:xfrm>
          <a:prstGeom prst="rect">
            <a:avLst/>
          </a:prstGeom>
          <a:noFill/>
          <a:ln w="9525">
            <a:noFill/>
            <a:miter lim="800000"/>
            <a:headEnd/>
            <a:tailEnd/>
          </a:ln>
        </p:spPr>
        <p:txBody>
          <a:bodyPr>
            <a:spAutoFit/>
          </a:bodyPr>
          <a:lstStyle/>
          <a:p>
            <a:r>
              <a:rPr lang="cs-CZ" altLang="de-DE" sz="2000">
                <a:solidFill>
                  <a:srgbClr val="FF0000"/>
                </a:solidFill>
                <a:latin typeface="Lucida Calligraphy" pitchFamily="66" charset="0"/>
              </a:rPr>
              <a:t>Alžběta neodmítá vlastnictví. Počítá s ním jako se součástí své logiky. Ptá se ovšem na to, jak byl majetek získán, komu patří a komu by měl patřit. Podle odpovědi, kterou získá na tyto otázky, vyvozuje příslušné morální (ne legislativní) důsledky:</a:t>
            </a:r>
            <a:endParaRPr lang="cs-CZ" altLang="de-DE" sz="2000">
              <a:latin typeface="Calibri" pitchFamily="34" charset="0"/>
            </a:endParaRPr>
          </a:p>
          <a:p>
            <a:r>
              <a:rPr lang="cs-CZ" altLang="de-DE" sz="2000">
                <a:latin typeface="Calibri" pitchFamily="34" charset="0"/>
              </a:rPr>
              <a:t>Alžběta pracuje v rámci existujících systémů, například v hospodářství – ale používá u toho svá vlastní kritéria. Jen tak je možné realizovat lásku dle jejich zásad. </a:t>
            </a:r>
          </a:p>
        </p:txBody>
      </p:sp>
      <p:pic>
        <p:nvPicPr>
          <p:cNvPr id="34823" name="Picture 10" descr="elisabeth%201519k"/>
          <p:cNvPicPr>
            <a:picLocks noChangeAspect="1" noChangeArrowheads="1"/>
          </p:cNvPicPr>
          <p:nvPr/>
        </p:nvPicPr>
        <p:blipFill>
          <a:blip r:embed="rId2"/>
          <a:srcRect/>
          <a:stretch>
            <a:fillRect/>
          </a:stretch>
        </p:blipFill>
        <p:spPr bwMode="auto">
          <a:xfrm>
            <a:off x="611188" y="4652963"/>
            <a:ext cx="958850" cy="2016125"/>
          </a:xfrm>
          <a:prstGeom prst="rect">
            <a:avLst/>
          </a:prstGeom>
          <a:noFill/>
          <a:ln w="9525">
            <a:noFill/>
            <a:miter lim="800000"/>
            <a:headEnd/>
            <a:tailEnd/>
          </a:ln>
        </p:spPr>
      </p:pic>
      <p:pic>
        <p:nvPicPr>
          <p:cNvPr id="34824" name="Picture 2"/>
          <p:cNvPicPr>
            <a:picLocks noChangeAspect="1" noChangeArrowheads="1"/>
          </p:cNvPicPr>
          <p:nvPr/>
        </p:nvPicPr>
        <p:blipFill>
          <a:blip r:embed="rId3"/>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algn="l"/>
            <a:r>
              <a:rPr lang="de-DE" altLang="de-DE" smtClean="0"/>
              <a:t>3.2.1 </a:t>
            </a:r>
            <a:r>
              <a:rPr lang="cs-CZ" altLang="de-DE" smtClean="0"/>
              <a:t>Co nelze:</a:t>
            </a:r>
            <a:endParaRPr lang="de-DE" altLang="de-DE" smtClean="0"/>
          </a:p>
        </p:txBody>
      </p:sp>
      <p:sp>
        <p:nvSpPr>
          <p:cNvPr id="35842"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5843"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5844"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5845" name="Text Box 6"/>
          <p:cNvSpPr txBox="1">
            <a:spLocks noChangeArrowheads="1"/>
          </p:cNvSpPr>
          <p:nvPr/>
        </p:nvSpPr>
        <p:spPr bwMode="auto">
          <a:xfrm>
            <a:off x="4356100" y="4941888"/>
            <a:ext cx="4465638" cy="1552575"/>
          </a:xfrm>
          <a:prstGeom prst="rect">
            <a:avLst/>
          </a:prstGeom>
          <a:noFill/>
          <a:ln w="9525">
            <a:noFill/>
            <a:miter lim="800000"/>
            <a:headEnd/>
            <a:tailEnd/>
          </a:ln>
        </p:spPr>
        <p:txBody>
          <a:bodyPr>
            <a:spAutoFit/>
          </a:bodyPr>
          <a:lstStyle/>
          <a:p>
            <a:pPr>
              <a:spcBef>
                <a:spcPct val="50000"/>
              </a:spcBef>
            </a:pPr>
            <a:r>
              <a:rPr lang="cs-CZ" altLang="de-DE" sz="2400">
                <a:solidFill>
                  <a:schemeClr val="hlink"/>
                </a:solidFill>
                <a:latin typeface="Calibri" pitchFamily="34" charset="0"/>
              </a:rPr>
              <a:t>Nedodržovat časové hranice.</a:t>
            </a:r>
            <a:r>
              <a:rPr lang="cs-CZ" altLang="de-DE" sz="2400">
                <a:latin typeface="Calibri" pitchFamily="34" charset="0"/>
              </a:rPr>
              <a:t> Namísto vytvoření přesných časových struktur, oddělovat práci od odpočinku.</a:t>
            </a:r>
          </a:p>
        </p:txBody>
      </p:sp>
      <p:sp>
        <p:nvSpPr>
          <p:cNvPr id="35846" name="Text Box 7"/>
          <p:cNvSpPr txBox="1">
            <a:spLocks noChangeArrowheads="1"/>
          </p:cNvSpPr>
          <p:nvPr/>
        </p:nvSpPr>
        <p:spPr bwMode="auto">
          <a:xfrm>
            <a:off x="611188" y="1557338"/>
            <a:ext cx="8064500" cy="3387725"/>
          </a:xfrm>
          <a:prstGeom prst="rect">
            <a:avLst/>
          </a:prstGeom>
          <a:noFill/>
          <a:ln w="9525">
            <a:noFill/>
            <a:miter lim="800000"/>
            <a:headEnd/>
            <a:tailEnd/>
          </a:ln>
        </p:spPr>
        <p:txBody>
          <a:bodyPr>
            <a:spAutoFit/>
          </a:bodyPr>
          <a:lstStyle/>
          <a:p>
            <a:r>
              <a:rPr lang="cs-CZ" altLang="de-DE">
                <a:solidFill>
                  <a:srgbClr val="FF0000"/>
                </a:solidFill>
                <a:latin typeface="Lucida Calligraphy" pitchFamily="66" charset="0"/>
              </a:rPr>
              <a:t>Když Alžběta pobývala v Eisenachu, oddělovala čas, který trávila na hradě Wartburg (soukromý život) od času, kdy pracovala v podhradí (služba). Tato hranice mezi osobním životem a nasazením při službě bližnímu zmizela, když Alžběta po smrti svého muže přesídlila do Marburgu a tam založila hospic.</a:t>
            </a:r>
            <a:r>
              <a:rPr lang="cs-CZ" altLang="de-DE">
                <a:latin typeface="Calibri" pitchFamily="34" charset="0"/>
              </a:rPr>
              <a:t> </a:t>
            </a:r>
          </a:p>
          <a:p>
            <a:r>
              <a:rPr lang="cs-CZ" altLang="de-DE">
                <a:latin typeface="Calibri" pitchFamily="34" charset="0"/>
              </a:rPr>
              <a:t>Pracovala bez ustání, neměla chvíli, kdy by si odpočinula. Ani v neděli. Za tři roky zemřela na vyčerpání, protože nebyla schopná se vypořádat se svým zdravotním stavem.</a:t>
            </a:r>
          </a:p>
          <a:p>
            <a:r>
              <a:rPr lang="cs-CZ" altLang="de-DE">
                <a:latin typeface="Calibri" pitchFamily="34" charset="0"/>
              </a:rPr>
              <a:t>Rozděl</a:t>
            </a:r>
            <a:r>
              <a:rPr lang="de-DE" altLang="de-DE">
                <a:latin typeface="Calibri" pitchFamily="34" charset="0"/>
              </a:rPr>
              <a:t>e</a:t>
            </a:r>
            <a:r>
              <a:rPr lang="cs-CZ" altLang="de-DE">
                <a:latin typeface="Calibri" pitchFamily="34" charset="0"/>
              </a:rPr>
              <a:t>ním času (k odpočinku, k práci, k modlitbě) si organizujeme náš život. Pokud nebudeme schopni si takto svůj čas strukturovat, budeme slabší při výkonu naší služby. </a:t>
            </a:r>
          </a:p>
          <a:p>
            <a:r>
              <a:rPr lang="de-DE" altLang="de-DE">
                <a:latin typeface="Calibri" pitchFamily="34" charset="0"/>
              </a:rPr>
              <a:t/>
            </a:r>
            <a:br>
              <a:rPr lang="de-DE" altLang="de-DE">
                <a:latin typeface="Calibri" pitchFamily="34" charset="0"/>
              </a:rPr>
            </a:br>
            <a:r>
              <a:rPr lang="de-DE" altLang="de-DE">
                <a:latin typeface="Calibri" pitchFamily="34" charset="0"/>
              </a:rPr>
              <a:t>					 </a:t>
            </a:r>
            <a:r>
              <a:rPr lang="cs-CZ" altLang="de-DE">
                <a:latin typeface="Calibri" pitchFamily="34" charset="0"/>
              </a:rPr>
              <a:t>T</a:t>
            </a:r>
            <a:r>
              <a:rPr lang="de-DE" altLang="de-DE">
                <a:latin typeface="Calibri" pitchFamily="34" charset="0"/>
              </a:rPr>
              <a:t>a</a:t>
            </a:r>
            <a:r>
              <a:rPr lang="cs-CZ" altLang="de-DE">
                <a:latin typeface="Calibri" pitchFamily="34" charset="0"/>
              </a:rPr>
              <a:t>k to (dnes) nelze</a:t>
            </a:r>
            <a:r>
              <a:rPr lang="de-DE" altLang="de-DE">
                <a:latin typeface="Calibri" pitchFamily="34" charset="0"/>
              </a:rPr>
              <a:t>.</a:t>
            </a:r>
          </a:p>
        </p:txBody>
      </p:sp>
      <p:pic>
        <p:nvPicPr>
          <p:cNvPr id="35847" name="Picture 8" descr="elisabeth%201519k"/>
          <p:cNvPicPr>
            <a:picLocks noChangeAspect="1" noChangeArrowheads="1"/>
          </p:cNvPicPr>
          <p:nvPr/>
        </p:nvPicPr>
        <p:blipFill>
          <a:blip r:embed="rId2"/>
          <a:srcRect/>
          <a:stretch>
            <a:fillRect/>
          </a:stretch>
        </p:blipFill>
        <p:spPr bwMode="auto">
          <a:xfrm>
            <a:off x="684213" y="4652963"/>
            <a:ext cx="958850" cy="2016125"/>
          </a:xfrm>
          <a:prstGeom prst="rect">
            <a:avLst/>
          </a:prstGeom>
          <a:noFill/>
          <a:ln w="9525">
            <a:noFill/>
            <a:miter lim="800000"/>
            <a:headEnd/>
            <a:tailEnd/>
          </a:ln>
        </p:spPr>
      </p:pic>
      <p:pic>
        <p:nvPicPr>
          <p:cNvPr id="35848" name="Picture 2"/>
          <p:cNvPicPr>
            <a:picLocks noChangeAspect="1" noChangeArrowheads="1"/>
          </p:cNvPicPr>
          <p:nvPr/>
        </p:nvPicPr>
        <p:blipFill>
          <a:blip r:embed="rId3"/>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l"/>
            <a:r>
              <a:rPr lang="de-DE" altLang="de-DE" smtClean="0"/>
              <a:t>3.2.2 </a:t>
            </a:r>
            <a:r>
              <a:rPr lang="cs-CZ" altLang="de-DE" smtClean="0"/>
              <a:t>Co </a:t>
            </a:r>
            <a:r>
              <a:rPr lang="de-DE" altLang="de-DE" smtClean="0"/>
              <a:t>n</a:t>
            </a:r>
            <a:r>
              <a:rPr lang="cs-CZ" altLang="de-DE" smtClean="0"/>
              <a:t>elze</a:t>
            </a:r>
            <a:r>
              <a:rPr lang="de-DE" altLang="de-DE" smtClean="0"/>
              <a:t>:</a:t>
            </a:r>
          </a:p>
        </p:txBody>
      </p:sp>
      <p:sp>
        <p:nvSpPr>
          <p:cNvPr id="36866"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6867"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6868"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6869" name="Text Box 6"/>
          <p:cNvSpPr txBox="1">
            <a:spLocks noChangeArrowheads="1"/>
          </p:cNvSpPr>
          <p:nvPr/>
        </p:nvSpPr>
        <p:spPr bwMode="auto">
          <a:xfrm>
            <a:off x="4356100" y="4941888"/>
            <a:ext cx="4465638" cy="1187450"/>
          </a:xfrm>
          <a:prstGeom prst="rect">
            <a:avLst/>
          </a:prstGeom>
          <a:noFill/>
          <a:ln w="9525">
            <a:noFill/>
            <a:miter lim="800000"/>
            <a:headEnd/>
            <a:tailEnd/>
          </a:ln>
        </p:spPr>
        <p:txBody>
          <a:bodyPr>
            <a:spAutoFit/>
          </a:bodyPr>
          <a:lstStyle/>
          <a:p>
            <a:pPr>
              <a:spcBef>
                <a:spcPct val="50000"/>
              </a:spcBef>
            </a:pPr>
            <a:r>
              <a:rPr lang="cs-CZ" altLang="de-DE" sz="2400">
                <a:solidFill>
                  <a:schemeClr val="hlink"/>
                </a:solidFill>
                <a:latin typeface="Calibri" pitchFamily="34" charset="0"/>
              </a:rPr>
              <a:t>Nedodržovat hranice prostoru. </a:t>
            </a:r>
            <a:r>
              <a:rPr lang="cs-CZ" altLang="de-DE" sz="2400">
                <a:latin typeface="Calibri" pitchFamily="34" charset="0"/>
              </a:rPr>
              <a:t> Podpora teritoriálního uspořádání tak, aby dbalo na privátní sféru. </a:t>
            </a:r>
          </a:p>
        </p:txBody>
      </p:sp>
      <p:sp>
        <p:nvSpPr>
          <p:cNvPr id="36870" name="Text Box 7"/>
          <p:cNvSpPr txBox="1">
            <a:spLocks noChangeArrowheads="1"/>
          </p:cNvSpPr>
          <p:nvPr/>
        </p:nvSpPr>
        <p:spPr bwMode="auto">
          <a:xfrm>
            <a:off x="611188" y="1557338"/>
            <a:ext cx="8064500" cy="2289175"/>
          </a:xfrm>
          <a:prstGeom prst="rect">
            <a:avLst/>
          </a:prstGeom>
          <a:noFill/>
          <a:ln w="9525">
            <a:noFill/>
            <a:miter lim="800000"/>
            <a:headEnd/>
            <a:tailEnd/>
          </a:ln>
        </p:spPr>
        <p:txBody>
          <a:bodyPr>
            <a:spAutoFit/>
          </a:bodyPr>
          <a:lstStyle/>
          <a:p>
            <a:r>
              <a:rPr lang="cs-CZ" altLang="de-DE">
                <a:solidFill>
                  <a:srgbClr val="FF0000"/>
                </a:solidFill>
                <a:latin typeface="Lucida Calligraphy" pitchFamily="66" charset="0"/>
              </a:rPr>
              <a:t>Alžběta překračovala určitým způsobem hranice prostoru – o tom svědčí různé příběhy, například o malomocném člověku v její posteli – což je v dlouhodobě nesnesitelné.</a:t>
            </a:r>
            <a:r>
              <a:rPr lang="cs-CZ" altLang="de-DE">
                <a:latin typeface="Calibri" pitchFamily="34" charset="0"/>
              </a:rPr>
              <a:t> </a:t>
            </a:r>
          </a:p>
          <a:p>
            <a:r>
              <a:rPr lang="cs-CZ" altLang="de-DE">
                <a:latin typeface="Calibri" pitchFamily="34" charset="0"/>
              </a:rPr>
              <a:t>Kdo by chtěl žít a pracovat se ženou, pro kterou už neexistuje žádný osobní a soukromý životní prostor? Oddělení osobního prostoru, intimní sféry patří k elementárním lidským potřebám.  Pokud toto nebudeme respektovat, dříve či později nebudeme službu bližním schopni zajistit. </a:t>
            </a:r>
          </a:p>
          <a:p>
            <a:r>
              <a:rPr lang="cs-CZ" altLang="de-DE">
                <a:latin typeface="Calibri" pitchFamily="34" charset="0"/>
              </a:rPr>
              <a:t>					 </a:t>
            </a:r>
            <a:r>
              <a:rPr lang="cs-CZ" altLang="de-DE"/>
              <a:t>Tak to (dnes) nelze</a:t>
            </a:r>
            <a:r>
              <a:rPr lang="cs-CZ" altLang="de-DE">
                <a:latin typeface="Calibri" pitchFamily="34" charset="0"/>
              </a:rPr>
              <a:t>.</a:t>
            </a:r>
          </a:p>
        </p:txBody>
      </p:sp>
      <p:pic>
        <p:nvPicPr>
          <p:cNvPr id="36871" name="Picture 8" descr="elisabeth%201519k"/>
          <p:cNvPicPr>
            <a:picLocks noChangeAspect="1" noChangeArrowheads="1"/>
          </p:cNvPicPr>
          <p:nvPr/>
        </p:nvPicPr>
        <p:blipFill>
          <a:blip r:embed="rId2"/>
          <a:srcRect/>
          <a:stretch>
            <a:fillRect/>
          </a:stretch>
        </p:blipFill>
        <p:spPr bwMode="auto">
          <a:xfrm>
            <a:off x="755650" y="4292600"/>
            <a:ext cx="958850" cy="2016125"/>
          </a:xfrm>
          <a:prstGeom prst="rect">
            <a:avLst/>
          </a:prstGeom>
          <a:noFill/>
          <a:ln w="9525">
            <a:noFill/>
            <a:miter lim="800000"/>
            <a:headEnd/>
            <a:tailEnd/>
          </a:ln>
        </p:spPr>
      </p:pic>
      <p:pic>
        <p:nvPicPr>
          <p:cNvPr id="36872" name="Picture 2"/>
          <p:cNvPicPr>
            <a:picLocks noChangeAspect="1" noChangeArrowheads="1"/>
          </p:cNvPicPr>
          <p:nvPr/>
        </p:nvPicPr>
        <p:blipFill>
          <a:blip r:embed="rId3"/>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l"/>
            <a:r>
              <a:rPr lang="de-DE" altLang="de-DE" smtClean="0"/>
              <a:t>3.2.3 </a:t>
            </a:r>
            <a:r>
              <a:rPr lang="cs-CZ" altLang="de-DE" smtClean="0"/>
              <a:t>Co nelze</a:t>
            </a:r>
            <a:r>
              <a:rPr lang="de-DE" altLang="de-DE" smtClean="0"/>
              <a:t>:</a:t>
            </a:r>
          </a:p>
        </p:txBody>
      </p:sp>
      <p:sp>
        <p:nvSpPr>
          <p:cNvPr id="37890" name="Line 3"/>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7891" name="Text Box 4"/>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37892" name="Text Box 5"/>
          <p:cNvSpPr txBox="1">
            <a:spLocks noChangeArrowheads="1"/>
          </p:cNvSpPr>
          <p:nvPr/>
        </p:nvSpPr>
        <p:spPr bwMode="auto">
          <a:xfrm>
            <a:off x="5543550" y="6629400"/>
            <a:ext cx="3600450" cy="228600"/>
          </a:xfrm>
          <a:prstGeom prst="rect">
            <a:avLst/>
          </a:prstGeom>
          <a:noFill/>
          <a:ln w="9525">
            <a:noFill/>
            <a:miter lim="800000"/>
            <a:headEnd/>
            <a:tailEnd/>
          </a:ln>
        </p:spPr>
        <p:txBody>
          <a:bodyPr>
            <a:spAutoFit/>
          </a:bodyPr>
          <a:lstStyle/>
          <a:p>
            <a:pPr>
              <a:spcBef>
                <a:spcPct val="50000"/>
              </a:spcBef>
            </a:pPr>
            <a:r>
              <a:rPr lang="fr-FR" altLang="de-DE" sz="900" b="1">
                <a:latin typeface="Calibri" pitchFamily="34" charset="0"/>
              </a:rPr>
              <a:t>Libellus de dictis quatuor ancillarum S. Elisabeth confectus. </a:t>
            </a:r>
            <a:endParaRPr lang="de-DE" altLang="de-DE" sz="900" b="1">
              <a:latin typeface="Calibri" pitchFamily="34" charset="0"/>
            </a:endParaRPr>
          </a:p>
        </p:txBody>
      </p:sp>
      <p:sp>
        <p:nvSpPr>
          <p:cNvPr id="37893" name="Text Box 6"/>
          <p:cNvSpPr txBox="1">
            <a:spLocks noChangeArrowheads="1"/>
          </p:cNvSpPr>
          <p:nvPr/>
        </p:nvSpPr>
        <p:spPr bwMode="auto">
          <a:xfrm>
            <a:off x="4356100" y="4941888"/>
            <a:ext cx="4465638" cy="1187450"/>
          </a:xfrm>
          <a:prstGeom prst="rect">
            <a:avLst/>
          </a:prstGeom>
          <a:noFill/>
          <a:ln w="9525">
            <a:noFill/>
            <a:miter lim="800000"/>
            <a:headEnd/>
            <a:tailEnd/>
          </a:ln>
        </p:spPr>
        <p:txBody>
          <a:bodyPr>
            <a:spAutoFit/>
          </a:bodyPr>
          <a:lstStyle/>
          <a:p>
            <a:pPr>
              <a:spcBef>
                <a:spcPct val="50000"/>
              </a:spcBef>
            </a:pPr>
            <a:r>
              <a:rPr lang="cs-CZ" altLang="de-DE" sz="2400">
                <a:solidFill>
                  <a:schemeClr val="hlink"/>
                </a:solidFill>
                <a:latin typeface="Calibri" pitchFamily="34" charset="0"/>
              </a:rPr>
              <a:t>Nedodržovat osobní hranice. </a:t>
            </a:r>
            <a:r>
              <a:rPr lang="cs-CZ" altLang="de-DE" sz="2400">
                <a:latin typeface="Calibri" pitchFamily="34" charset="0"/>
              </a:rPr>
              <a:t>Být si vědom struktur, které respektují blízkost a umožňují odstup. </a:t>
            </a:r>
          </a:p>
        </p:txBody>
      </p:sp>
      <p:sp>
        <p:nvSpPr>
          <p:cNvPr id="37894" name="Text Box 7"/>
          <p:cNvSpPr txBox="1">
            <a:spLocks noChangeArrowheads="1"/>
          </p:cNvSpPr>
          <p:nvPr/>
        </p:nvSpPr>
        <p:spPr bwMode="auto">
          <a:xfrm>
            <a:off x="539750" y="1628775"/>
            <a:ext cx="8064500" cy="2838450"/>
          </a:xfrm>
          <a:prstGeom prst="rect">
            <a:avLst/>
          </a:prstGeom>
          <a:noFill/>
          <a:ln w="9525">
            <a:noFill/>
            <a:miter lim="800000"/>
            <a:headEnd/>
            <a:tailEnd/>
          </a:ln>
        </p:spPr>
        <p:txBody>
          <a:bodyPr>
            <a:spAutoFit/>
          </a:bodyPr>
          <a:lstStyle/>
          <a:p>
            <a:r>
              <a:rPr lang="cs-CZ" altLang="de-DE">
                <a:solidFill>
                  <a:srgbClr val="FF0000"/>
                </a:solidFill>
                <a:latin typeface="Lucida Calligraphy" pitchFamily="66" charset="0"/>
              </a:rPr>
              <a:t>Alžběta udržovala velmi úzký kontakt se svými spolupracovnicemi – pravděpodobně to bylo vyjádření jejího blízkého osobního vztahu k nim. Ale její blízká náklonnost k lidem v hospici vedla také k přehmatům. </a:t>
            </a:r>
          </a:p>
          <a:p>
            <a:r>
              <a:rPr lang="cs-CZ" altLang="de-DE">
                <a:latin typeface="Calibri" pitchFamily="34" charset="0"/>
              </a:rPr>
              <a:t>V Marbugru nechala například bez okolků ostříhat jedné mladé ženě jménem Hildegunda její krásné dlouhé vlasy, protože byla toho názoru, že se při jedné slavnosti moc drala do popředí. Donutila ji tím k ponížení? Také nutila jednu starou ženu ke zpovědi, když dělala, že spí. Donutila ji tím ke zbožnosti? </a:t>
            </a:r>
          </a:p>
          <a:p>
            <a:r>
              <a:rPr lang="cs-CZ" altLang="de-DE">
                <a:latin typeface="Calibri" pitchFamily="34" charset="0"/>
              </a:rPr>
              <a:t>Nedodržování osobních hranic je v přímém rozporu s lidskou svobodou. Lidi není možné donutit k tomu, aby byli „šťastní“. 	</a:t>
            </a:r>
            <a:r>
              <a:rPr lang="de-DE" altLang="de-DE">
                <a:latin typeface="Calibri" pitchFamily="34" charset="0"/>
              </a:rPr>
              <a:t>									 </a:t>
            </a:r>
            <a:r>
              <a:rPr lang="cs-CZ" altLang="de-DE"/>
              <a:t>T</a:t>
            </a:r>
            <a:r>
              <a:rPr lang="de-DE" altLang="de-DE"/>
              <a:t>a</a:t>
            </a:r>
            <a:r>
              <a:rPr lang="cs-CZ" altLang="de-DE"/>
              <a:t>k to (dnes) nelze</a:t>
            </a:r>
            <a:r>
              <a:rPr lang="de-DE" altLang="de-DE">
                <a:latin typeface="Calibri" pitchFamily="34" charset="0"/>
              </a:rPr>
              <a:t>. </a:t>
            </a:r>
          </a:p>
        </p:txBody>
      </p:sp>
      <p:pic>
        <p:nvPicPr>
          <p:cNvPr id="37895" name="Picture 8" descr="elisabeth%201519k"/>
          <p:cNvPicPr>
            <a:picLocks noChangeAspect="1" noChangeArrowheads="1"/>
          </p:cNvPicPr>
          <p:nvPr/>
        </p:nvPicPr>
        <p:blipFill>
          <a:blip r:embed="rId2"/>
          <a:srcRect/>
          <a:stretch>
            <a:fillRect/>
          </a:stretch>
        </p:blipFill>
        <p:spPr bwMode="auto">
          <a:xfrm>
            <a:off x="611188" y="4652963"/>
            <a:ext cx="958850" cy="2016125"/>
          </a:xfrm>
          <a:prstGeom prst="rect">
            <a:avLst/>
          </a:prstGeom>
          <a:noFill/>
          <a:ln w="9525">
            <a:noFill/>
            <a:miter lim="800000"/>
            <a:headEnd/>
            <a:tailEnd/>
          </a:ln>
        </p:spPr>
      </p:pic>
      <p:pic>
        <p:nvPicPr>
          <p:cNvPr id="37896" name="Picture 2"/>
          <p:cNvPicPr>
            <a:picLocks noChangeAspect="1" noChangeArrowheads="1"/>
          </p:cNvPicPr>
          <p:nvPr/>
        </p:nvPicPr>
        <p:blipFill>
          <a:blip r:embed="rId3"/>
          <a:srcRect/>
          <a:stretch>
            <a:fillRect/>
          </a:stretch>
        </p:blipFill>
        <p:spPr bwMode="auto">
          <a:xfrm>
            <a:off x="8242300" y="476250"/>
            <a:ext cx="506413" cy="106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elisabeth%201519k"/>
          <p:cNvPicPr>
            <a:picLocks noChangeAspect="1" noChangeArrowheads="1"/>
          </p:cNvPicPr>
          <p:nvPr/>
        </p:nvPicPr>
        <p:blipFill>
          <a:blip r:embed="rId2"/>
          <a:srcRect/>
          <a:stretch>
            <a:fillRect/>
          </a:stretch>
        </p:blipFill>
        <p:spPr bwMode="auto">
          <a:xfrm>
            <a:off x="395288" y="1412875"/>
            <a:ext cx="2293937" cy="4824413"/>
          </a:xfrm>
          <a:prstGeom prst="rect">
            <a:avLst/>
          </a:prstGeom>
          <a:noFill/>
          <a:ln w="9525">
            <a:noFill/>
            <a:miter lim="800000"/>
            <a:headEnd/>
            <a:tailEnd/>
          </a:ln>
        </p:spPr>
      </p:pic>
      <p:sp>
        <p:nvSpPr>
          <p:cNvPr id="38914" name="Text Box 3"/>
          <p:cNvSpPr txBox="1">
            <a:spLocks noChangeArrowheads="1"/>
          </p:cNvSpPr>
          <p:nvPr/>
        </p:nvSpPr>
        <p:spPr bwMode="auto">
          <a:xfrm>
            <a:off x="3924300" y="3429000"/>
            <a:ext cx="4608513" cy="1917700"/>
          </a:xfrm>
          <a:prstGeom prst="rect">
            <a:avLst/>
          </a:prstGeom>
          <a:noFill/>
          <a:ln w="9525">
            <a:noFill/>
            <a:miter lim="800000"/>
            <a:headEnd/>
            <a:tailEnd/>
          </a:ln>
        </p:spPr>
        <p:txBody>
          <a:bodyPr>
            <a:spAutoFit/>
          </a:bodyPr>
          <a:lstStyle/>
          <a:p>
            <a:pPr>
              <a:spcBef>
                <a:spcPct val="50000"/>
              </a:spcBef>
            </a:pPr>
            <a:r>
              <a:rPr lang="cs-CZ" altLang="de-DE" sz="2400" b="1">
                <a:latin typeface="Calibri" pitchFamily="34" charset="0"/>
              </a:rPr>
              <a:t>= Láska v pojetí podle sv. Alžběty musí být realizována, vyjasněna a zapojená do rozhodovacích procesů na všech úrovních, snižuje riziko a vytváří prostředí důvěry. </a:t>
            </a:r>
            <a:endParaRPr lang="de-DE" altLang="de-DE" sz="2400" b="1">
              <a:latin typeface="Calibri" pitchFamily="34" charset="0"/>
            </a:endParaRPr>
          </a:p>
        </p:txBody>
      </p:sp>
      <p:sp>
        <p:nvSpPr>
          <p:cNvPr id="38915" name="Text Box 12"/>
          <p:cNvSpPr txBox="1">
            <a:spLocks noChangeArrowheads="1"/>
          </p:cNvSpPr>
          <p:nvPr/>
        </p:nvSpPr>
        <p:spPr bwMode="auto">
          <a:xfrm>
            <a:off x="323850" y="6237288"/>
            <a:ext cx="2447925" cy="457200"/>
          </a:xfrm>
          <a:prstGeom prst="rect">
            <a:avLst/>
          </a:prstGeom>
          <a:noFill/>
          <a:ln w="9525">
            <a:noFill/>
            <a:miter lim="800000"/>
            <a:headEnd/>
            <a:tailEnd/>
          </a:ln>
        </p:spPr>
        <p:txBody>
          <a:bodyPr>
            <a:spAutoFit/>
          </a:bodyPr>
          <a:lstStyle/>
          <a:p>
            <a:pPr>
              <a:spcBef>
                <a:spcPct val="50000"/>
              </a:spcBef>
            </a:pPr>
            <a:r>
              <a:rPr lang="de-DE" altLang="de-DE" sz="2400" b="1">
                <a:solidFill>
                  <a:srgbClr val="FF0000"/>
                </a:solidFill>
                <a:latin typeface="Calibri" pitchFamily="34" charset="0"/>
              </a:rPr>
              <a:t>L</a:t>
            </a:r>
            <a:r>
              <a:rPr lang="cs-CZ" altLang="de-DE" sz="2400" b="1">
                <a:solidFill>
                  <a:srgbClr val="FF0000"/>
                </a:solidFill>
                <a:latin typeface="Calibri" pitchFamily="34" charset="0"/>
              </a:rPr>
              <a:t>áska</a:t>
            </a:r>
            <a:endParaRPr lang="de-DE" altLang="de-DE" sz="2400" b="1">
              <a:solidFill>
                <a:srgbClr val="FF0000"/>
              </a:solidFill>
              <a:latin typeface="Calibri" pitchFamily="34" charset="0"/>
            </a:endParaRPr>
          </a:p>
        </p:txBody>
      </p:sp>
      <p:sp>
        <p:nvSpPr>
          <p:cNvPr id="38916" name="Rectangle 13"/>
          <p:cNvSpPr>
            <a:spLocks noGrp="1" noChangeArrowheads="1"/>
          </p:cNvSpPr>
          <p:nvPr>
            <p:ph type="title"/>
          </p:nvPr>
        </p:nvSpPr>
        <p:spPr>
          <a:xfrm>
            <a:off x="250825" y="260350"/>
            <a:ext cx="8893175" cy="1143000"/>
          </a:xfrm>
        </p:spPr>
        <p:txBody>
          <a:bodyPr/>
          <a:lstStyle/>
          <a:p>
            <a:pPr algn="l"/>
            <a:r>
              <a:rPr lang="cs-CZ" altLang="de-DE" sz="4000" smtClean="0">
                <a:solidFill>
                  <a:srgbClr val="FF0000"/>
                </a:solidFill>
              </a:rPr>
              <a:t>Sv. Alžběta</a:t>
            </a:r>
            <a:r>
              <a:rPr lang="de-DE" altLang="de-DE" sz="4000" smtClean="0"/>
              <a:t> –</a:t>
            </a:r>
            <a:r>
              <a:rPr lang="cs-CZ" altLang="de-DE" sz="4000" smtClean="0"/>
              <a:t> v organizacích</a:t>
            </a:r>
            <a:r>
              <a:rPr lang="de-DE" altLang="de-DE" sz="4000" smtClean="0"/>
              <a:t>:</a:t>
            </a:r>
          </a:p>
        </p:txBody>
      </p:sp>
      <p:sp>
        <p:nvSpPr>
          <p:cNvPr id="38917" name="Text Box 14"/>
          <p:cNvSpPr txBox="1">
            <a:spLocks noChangeArrowheads="1"/>
          </p:cNvSpPr>
          <p:nvPr/>
        </p:nvSpPr>
        <p:spPr bwMode="auto">
          <a:xfrm>
            <a:off x="3924300" y="5805488"/>
            <a:ext cx="4968875" cy="336550"/>
          </a:xfrm>
          <a:prstGeom prst="rect">
            <a:avLst/>
          </a:prstGeom>
          <a:noFill/>
          <a:ln w="9525">
            <a:noFill/>
            <a:miter lim="800000"/>
            <a:headEnd/>
            <a:tailEnd/>
          </a:ln>
        </p:spPr>
        <p:txBody>
          <a:bodyPr>
            <a:spAutoFit/>
          </a:bodyPr>
          <a:lstStyle/>
          <a:p>
            <a:pPr>
              <a:spcBef>
                <a:spcPct val="50000"/>
              </a:spcBef>
            </a:pPr>
            <a:r>
              <a:rPr lang="cs-CZ" altLang="de-DE" sz="1600" b="1">
                <a:solidFill>
                  <a:srgbClr val="0000FF"/>
                </a:solidFill>
                <a:latin typeface="Calibri" pitchFamily="34" charset="0"/>
              </a:rPr>
              <a:t>Je to celý soubor organizačně-etických procesů</a:t>
            </a:r>
          </a:p>
        </p:txBody>
      </p:sp>
      <p:sp>
        <p:nvSpPr>
          <p:cNvPr id="38918" name="Line 15"/>
          <p:cNvSpPr>
            <a:spLocks noChangeShapeType="1"/>
          </p:cNvSpPr>
          <p:nvPr/>
        </p:nvSpPr>
        <p:spPr bwMode="auto">
          <a:xfrm>
            <a:off x="1763713" y="476250"/>
            <a:ext cx="6985000" cy="0"/>
          </a:xfrm>
          <a:prstGeom prst="line">
            <a:avLst/>
          </a:prstGeom>
          <a:noFill/>
          <a:ln w="38100">
            <a:solidFill>
              <a:srgbClr val="FF0000"/>
            </a:solidFill>
            <a:round/>
            <a:headEnd/>
            <a:tailEnd/>
          </a:ln>
        </p:spPr>
        <p:txBody>
          <a:bodyPr/>
          <a:lstStyle/>
          <a:p>
            <a:endParaRPr lang="cs-CZ"/>
          </a:p>
        </p:txBody>
      </p:sp>
      <p:sp>
        <p:nvSpPr>
          <p:cNvPr id="38919" name="Text Box 16"/>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grpSp>
        <p:nvGrpSpPr>
          <p:cNvPr id="38920" name="Group 4"/>
          <p:cNvGrpSpPr>
            <a:grpSpLocks/>
          </p:cNvGrpSpPr>
          <p:nvPr/>
        </p:nvGrpSpPr>
        <p:grpSpPr bwMode="auto">
          <a:xfrm>
            <a:off x="3924300" y="1412875"/>
            <a:ext cx="4735513" cy="1706563"/>
            <a:chOff x="2624" y="2069"/>
            <a:chExt cx="2983" cy="1075"/>
          </a:xfrm>
        </p:grpSpPr>
        <p:pic>
          <p:nvPicPr>
            <p:cNvPr id="38921" name="Picture 5" descr="St. Elisabeth Wohn- und Pflegeheim">
              <a:hlinkClick r:id="rId3"/>
            </p:cNvPr>
            <p:cNvPicPr>
              <a:picLocks noChangeAspect="1" noChangeArrowheads="1"/>
            </p:cNvPicPr>
            <p:nvPr/>
          </p:nvPicPr>
          <p:blipFill>
            <a:blip r:embed="rId4"/>
            <a:srcRect/>
            <a:stretch>
              <a:fillRect/>
            </a:stretch>
          </p:blipFill>
          <p:spPr bwMode="auto">
            <a:xfrm>
              <a:off x="2624" y="2115"/>
              <a:ext cx="663" cy="998"/>
            </a:xfrm>
            <a:prstGeom prst="rect">
              <a:avLst/>
            </a:prstGeom>
            <a:noFill/>
            <a:ln w="9525">
              <a:noFill/>
              <a:miter lim="800000"/>
              <a:headEnd/>
              <a:tailEnd/>
            </a:ln>
          </p:spPr>
        </p:pic>
        <p:pic>
          <p:nvPicPr>
            <p:cNvPr id="38922" name="Picture 6" descr="St. Elisabeth Wohn- und Pflegeheim">
              <a:hlinkClick r:id="rId3"/>
            </p:cNvPr>
            <p:cNvPicPr>
              <a:picLocks noChangeAspect="1" noChangeArrowheads="1"/>
            </p:cNvPicPr>
            <p:nvPr/>
          </p:nvPicPr>
          <p:blipFill>
            <a:blip r:embed="rId5"/>
            <a:srcRect/>
            <a:stretch>
              <a:fillRect/>
            </a:stretch>
          </p:blipFill>
          <p:spPr bwMode="auto">
            <a:xfrm>
              <a:off x="3243" y="2069"/>
              <a:ext cx="941" cy="268"/>
            </a:xfrm>
            <a:prstGeom prst="rect">
              <a:avLst/>
            </a:prstGeom>
            <a:noFill/>
            <a:ln w="9525">
              <a:noFill/>
              <a:miter lim="800000"/>
              <a:headEnd/>
              <a:tailEnd/>
            </a:ln>
          </p:spPr>
        </p:pic>
        <p:pic>
          <p:nvPicPr>
            <p:cNvPr id="38923" name="Picture 7" descr="start"/>
            <p:cNvPicPr>
              <a:picLocks noChangeAspect="1" noChangeArrowheads="1"/>
            </p:cNvPicPr>
            <p:nvPr/>
          </p:nvPicPr>
          <p:blipFill>
            <a:blip r:embed="rId6"/>
            <a:srcRect/>
            <a:stretch>
              <a:fillRect/>
            </a:stretch>
          </p:blipFill>
          <p:spPr bwMode="auto">
            <a:xfrm>
              <a:off x="4150" y="2160"/>
              <a:ext cx="903" cy="678"/>
            </a:xfrm>
            <a:prstGeom prst="rect">
              <a:avLst/>
            </a:prstGeom>
            <a:noFill/>
            <a:ln w="9525">
              <a:noFill/>
              <a:miter lim="800000"/>
              <a:headEnd/>
              <a:tailEnd/>
            </a:ln>
          </p:spPr>
        </p:pic>
        <p:pic>
          <p:nvPicPr>
            <p:cNvPr id="38924" name="Picture 8" descr="ST. ELISABETH-STIFTUNG"/>
            <p:cNvPicPr>
              <a:picLocks noChangeAspect="1" noChangeArrowheads="1"/>
            </p:cNvPicPr>
            <p:nvPr/>
          </p:nvPicPr>
          <p:blipFill>
            <a:blip r:embed="rId7"/>
            <a:srcRect/>
            <a:stretch>
              <a:fillRect/>
            </a:stretch>
          </p:blipFill>
          <p:spPr bwMode="auto">
            <a:xfrm>
              <a:off x="4059" y="2976"/>
              <a:ext cx="977" cy="120"/>
            </a:xfrm>
            <a:prstGeom prst="rect">
              <a:avLst/>
            </a:prstGeom>
            <a:noFill/>
            <a:ln w="9525">
              <a:noFill/>
              <a:miter lim="800000"/>
              <a:headEnd/>
              <a:tailEnd/>
            </a:ln>
          </p:spPr>
        </p:pic>
        <p:pic>
          <p:nvPicPr>
            <p:cNvPr id="38925" name="Picture 9" descr="hohenlind1"/>
            <p:cNvPicPr>
              <a:picLocks noChangeAspect="1" noChangeArrowheads="1"/>
            </p:cNvPicPr>
            <p:nvPr/>
          </p:nvPicPr>
          <p:blipFill>
            <a:blip r:embed="rId8"/>
            <a:srcRect/>
            <a:stretch>
              <a:fillRect/>
            </a:stretch>
          </p:blipFill>
          <p:spPr bwMode="auto">
            <a:xfrm>
              <a:off x="3288" y="2432"/>
              <a:ext cx="854" cy="712"/>
            </a:xfrm>
            <a:prstGeom prst="rect">
              <a:avLst/>
            </a:prstGeom>
            <a:noFill/>
            <a:ln w="9525">
              <a:noFill/>
              <a:miter lim="800000"/>
              <a:headEnd/>
              <a:tailEnd/>
            </a:ln>
          </p:spPr>
        </p:pic>
        <p:sp>
          <p:nvSpPr>
            <p:cNvPr id="38926" name="Rectangle 10"/>
            <p:cNvSpPr>
              <a:spLocks noChangeArrowheads="1"/>
            </p:cNvSpPr>
            <p:nvPr/>
          </p:nvSpPr>
          <p:spPr bwMode="auto">
            <a:xfrm>
              <a:off x="4876" y="2341"/>
              <a:ext cx="731" cy="671"/>
            </a:xfrm>
            <a:prstGeom prst="rect">
              <a:avLst/>
            </a:prstGeom>
            <a:noFill/>
            <a:ln w="9525">
              <a:noFill/>
              <a:miter lim="800000"/>
              <a:headEnd/>
              <a:tailEnd/>
            </a:ln>
          </p:spPr>
          <p:txBody>
            <a:bodyPr anchor="ctr">
              <a:spAutoFit/>
            </a:bodyPr>
            <a:lstStyle/>
            <a:p>
              <a:pPr algn="ctr"/>
              <a:r>
                <a:rPr lang="de-DE" altLang="de-DE">
                  <a:latin typeface="Calibri" pitchFamily="34" charset="0"/>
                </a:rPr>
                <a:t>   </a:t>
              </a:r>
              <a:br>
                <a:rPr lang="de-DE" altLang="de-DE">
                  <a:latin typeface="Calibri" pitchFamily="34" charset="0"/>
                </a:rPr>
              </a:br>
              <a:r>
                <a:rPr lang="de-DE" altLang="de-DE" sz="1000">
                  <a:solidFill>
                    <a:srgbClr val="000000"/>
                  </a:solidFill>
                  <a:latin typeface="Calibri" pitchFamily="34" charset="0"/>
                  <a:cs typeface="Arial" pitchFamily="34" charset="0"/>
                </a:rPr>
                <a:t/>
              </a:r>
              <a:br>
                <a:rPr lang="de-DE" altLang="de-DE" sz="1000">
                  <a:solidFill>
                    <a:srgbClr val="00000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Hier bin ich zu Hause!</a:t>
              </a:r>
              <a:br>
                <a:rPr lang="de-DE" altLang="de-DE" sz="900" b="1">
                  <a:solidFill>
                    <a:srgbClr val="808080"/>
                  </a:solidFill>
                  <a:latin typeface="Calibri" pitchFamily="34" charset="0"/>
                  <a:cs typeface="Arial" pitchFamily="34" charset="0"/>
                </a:rPr>
              </a:br>
              <a:r>
                <a:rPr lang="de-DE" altLang="de-DE" sz="900" b="1">
                  <a:solidFill>
                    <a:srgbClr val="808080"/>
                  </a:solidFill>
                  <a:latin typeface="Calibri" pitchFamily="34" charset="0"/>
                  <a:cs typeface="Arial" pitchFamily="34" charset="0"/>
                </a:rPr>
                <a:t>Altenheim St. Elisabeth</a:t>
              </a:r>
              <a:endParaRPr lang="de-DE" altLang="de-DE" sz="900">
                <a:latin typeface="Calibri" pitchFamily="34" charset="0"/>
              </a:endParaRPr>
            </a:p>
          </p:txBody>
        </p:sp>
        <p:pic>
          <p:nvPicPr>
            <p:cNvPr id="38927" name="Picture 11" descr="frau"/>
            <p:cNvPicPr>
              <a:picLocks noChangeAspect="1" noChangeArrowheads="1"/>
            </p:cNvPicPr>
            <p:nvPr/>
          </p:nvPicPr>
          <p:blipFill>
            <a:blip r:embed="rId9"/>
            <a:srcRect/>
            <a:stretch>
              <a:fillRect/>
            </a:stretch>
          </p:blipFill>
          <p:spPr bwMode="auto">
            <a:xfrm>
              <a:off x="4967" y="2160"/>
              <a:ext cx="534" cy="46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1850" y="3141663"/>
            <a:ext cx="7772400" cy="865187"/>
          </a:xfrm>
        </p:spPr>
        <p:txBody>
          <a:bodyPr>
            <a:normAutofit fontScale="90000"/>
          </a:bodyPr>
          <a:lstStyle/>
          <a:p>
            <a:pPr algn="r"/>
            <a:r>
              <a:rPr lang="de-DE" sz="4000" b="1" smtClean="0"/>
              <a:t>Organi</a:t>
            </a:r>
            <a:r>
              <a:rPr lang="cs-CZ" sz="4000" b="1" smtClean="0"/>
              <a:t>zovaná láska k bližnímu</a:t>
            </a:r>
            <a:r>
              <a:rPr lang="de-DE" sz="4000" b="1" smtClean="0"/>
              <a:t> </a:t>
            </a:r>
            <a:r>
              <a:rPr lang="de-DE" sz="4000" smtClean="0"/>
              <a:t/>
            </a:r>
            <a:br>
              <a:rPr lang="de-DE" sz="4000" smtClean="0"/>
            </a:br>
            <a:r>
              <a:rPr lang="de-DE" sz="4000" smtClean="0"/>
              <a:t/>
            </a:r>
            <a:br>
              <a:rPr lang="de-DE" sz="4000" smtClean="0"/>
            </a:br>
            <a:endParaRPr lang="de-DE" sz="4000" smtClean="0"/>
          </a:p>
        </p:txBody>
      </p:sp>
      <p:sp>
        <p:nvSpPr>
          <p:cNvPr id="39938" name="Untertitel 2"/>
          <p:cNvSpPr>
            <a:spLocks noGrp="1"/>
          </p:cNvSpPr>
          <p:nvPr>
            <p:ph type="subTitle" idx="1"/>
          </p:nvPr>
        </p:nvSpPr>
        <p:spPr>
          <a:xfrm>
            <a:off x="1835150" y="3284538"/>
            <a:ext cx="6769100" cy="1301750"/>
          </a:xfrm>
        </p:spPr>
        <p:txBody>
          <a:bodyPr/>
          <a:lstStyle/>
          <a:p>
            <a:pPr algn="r"/>
            <a:r>
              <a:rPr lang="cs-CZ" b="1" dirty="0" smtClean="0">
                <a:solidFill>
                  <a:srgbClr val="FF0000"/>
                </a:solidFill>
              </a:rPr>
              <a:t>Určuje sociální jednání v rámci církve</a:t>
            </a:r>
            <a:endParaRPr lang="de-DE" dirty="0" smtClean="0">
              <a:solidFill>
                <a:srgbClr val="FF0000"/>
              </a:solidFill>
            </a:endParaRPr>
          </a:p>
        </p:txBody>
      </p:sp>
      <p:pic>
        <p:nvPicPr>
          <p:cNvPr id="39939" name="Picture 4"/>
          <p:cNvPicPr>
            <a:picLocks noChangeAspect="1" noChangeArrowheads="1"/>
          </p:cNvPicPr>
          <p:nvPr/>
        </p:nvPicPr>
        <p:blipFill>
          <a:blip r:embed="rId2"/>
          <a:srcRect/>
          <a:stretch>
            <a:fillRect/>
          </a:stretch>
        </p:blipFill>
        <p:spPr bwMode="auto">
          <a:xfrm>
            <a:off x="3690938" y="476250"/>
            <a:ext cx="1060450" cy="744538"/>
          </a:xfrm>
          <a:prstGeom prst="rect">
            <a:avLst/>
          </a:prstGeom>
          <a:noFill/>
          <a:ln w="9525">
            <a:noFill/>
            <a:miter lim="800000"/>
            <a:headEnd/>
            <a:tailEnd/>
          </a:ln>
        </p:spPr>
      </p:pic>
      <p:grpSp>
        <p:nvGrpSpPr>
          <p:cNvPr id="39940" name="Gruppieren 4"/>
          <p:cNvGrpSpPr>
            <a:grpSpLocks/>
          </p:cNvGrpSpPr>
          <p:nvPr/>
        </p:nvGrpSpPr>
        <p:grpSpPr bwMode="auto">
          <a:xfrm>
            <a:off x="-9525" y="6350"/>
            <a:ext cx="9226550" cy="2249488"/>
            <a:chOff x="-10269" y="6771"/>
            <a:chExt cx="9227095" cy="2249487"/>
          </a:xfrm>
        </p:grpSpPr>
        <p:pic>
          <p:nvPicPr>
            <p:cNvPr id="39944" name="Picture 3"/>
            <p:cNvPicPr>
              <a:picLocks noChangeAspect="1" noChangeArrowheads="1"/>
            </p:cNvPicPr>
            <p:nvPr/>
          </p:nvPicPr>
          <p:blipFill>
            <a:blip r:embed="rId3"/>
            <a:srcRect/>
            <a:stretch>
              <a:fillRect/>
            </a:stretch>
          </p:blipFill>
          <p:spPr bwMode="auto">
            <a:xfrm>
              <a:off x="-10269" y="6771"/>
              <a:ext cx="4749800" cy="2249487"/>
            </a:xfrm>
            <a:prstGeom prst="rect">
              <a:avLst/>
            </a:prstGeom>
            <a:noFill/>
            <a:ln w="9525">
              <a:noFill/>
              <a:miter lim="800000"/>
              <a:headEnd/>
              <a:tailEnd/>
            </a:ln>
          </p:spPr>
        </p:pic>
        <p:pic>
          <p:nvPicPr>
            <p:cNvPr id="39945" name="Picture 3"/>
            <p:cNvPicPr>
              <a:picLocks noChangeAspect="1" noChangeArrowheads="1"/>
            </p:cNvPicPr>
            <p:nvPr/>
          </p:nvPicPr>
          <p:blipFill>
            <a:blip r:embed="rId3"/>
            <a:srcRect/>
            <a:stretch>
              <a:fillRect/>
            </a:stretch>
          </p:blipFill>
          <p:spPr bwMode="auto">
            <a:xfrm>
              <a:off x="4467026" y="6771"/>
              <a:ext cx="4749800" cy="2249487"/>
            </a:xfrm>
            <a:prstGeom prst="rect">
              <a:avLst/>
            </a:prstGeom>
            <a:noFill/>
            <a:ln w="9525">
              <a:noFill/>
              <a:miter lim="800000"/>
              <a:headEnd/>
              <a:tailEnd/>
            </a:ln>
          </p:spPr>
        </p:pic>
      </p:grpSp>
      <p:pic>
        <p:nvPicPr>
          <p:cNvPr id="39941" name="Picture 4"/>
          <p:cNvPicPr>
            <a:picLocks noChangeAspect="1" noChangeArrowheads="1"/>
          </p:cNvPicPr>
          <p:nvPr/>
        </p:nvPicPr>
        <p:blipFill>
          <a:blip r:embed="rId2"/>
          <a:srcRect/>
          <a:stretch>
            <a:fillRect/>
          </a:stretch>
        </p:blipFill>
        <p:spPr bwMode="auto">
          <a:xfrm>
            <a:off x="8156575" y="519113"/>
            <a:ext cx="1060450" cy="744537"/>
          </a:xfrm>
          <a:prstGeom prst="rect">
            <a:avLst/>
          </a:prstGeom>
          <a:noFill/>
          <a:ln w="9525">
            <a:noFill/>
            <a:miter lim="800000"/>
            <a:headEnd/>
            <a:tailEnd/>
          </a:ln>
        </p:spPr>
      </p:pic>
      <p:sp>
        <p:nvSpPr>
          <p:cNvPr id="39942" name="Textfeld 3"/>
          <p:cNvSpPr txBox="1">
            <a:spLocks noChangeArrowheads="1"/>
          </p:cNvSpPr>
          <p:nvPr/>
        </p:nvSpPr>
        <p:spPr bwMode="auto">
          <a:xfrm>
            <a:off x="5076825" y="6524625"/>
            <a:ext cx="4067175" cy="369888"/>
          </a:xfrm>
          <a:prstGeom prst="rect">
            <a:avLst/>
          </a:prstGeom>
          <a:noFill/>
          <a:ln w="9525">
            <a:noFill/>
            <a:miter lim="800000"/>
            <a:headEnd/>
            <a:tailEnd/>
          </a:ln>
        </p:spPr>
        <p:txBody>
          <a:bodyPr>
            <a:spAutoFit/>
          </a:bodyPr>
          <a:lstStyle/>
          <a:p>
            <a:pPr algn="r"/>
            <a:r>
              <a:rPr lang="de-DE" b="1">
                <a:latin typeface="Calibri" pitchFamily="34" charset="0"/>
              </a:rPr>
              <a:t>Prof. Dr. theol. Elisabeth Jünemann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79838" y="2781300"/>
            <a:ext cx="5113337" cy="1295400"/>
          </a:xfrm>
        </p:spPr>
        <p:txBody>
          <a:bodyPr/>
          <a:lstStyle/>
          <a:p>
            <a:pPr algn="l"/>
            <a:r>
              <a:rPr lang="cs-CZ" smtClean="0">
                <a:solidFill>
                  <a:srgbClr val="FF0000"/>
                </a:solidFill>
              </a:rPr>
              <a:t>Láska k bližnímu</a:t>
            </a:r>
            <a:r>
              <a:rPr lang="de-DE" smtClean="0">
                <a:solidFill>
                  <a:srgbClr val="FF0000"/>
                </a:solidFill>
              </a:rPr>
              <a:t> </a:t>
            </a:r>
            <a:br>
              <a:rPr lang="de-DE" smtClean="0">
                <a:solidFill>
                  <a:srgbClr val="FF0000"/>
                </a:solidFill>
              </a:rPr>
            </a:br>
            <a:r>
              <a:rPr lang="cs-CZ" smtClean="0"/>
              <a:t>jako vyšší princip </a:t>
            </a:r>
            <a:r>
              <a:rPr lang="cs-CZ" smtClean="0">
                <a:solidFill>
                  <a:srgbClr val="FF0000"/>
                </a:solidFill>
              </a:rPr>
              <a:t>v podobenství o milosrdném Samaritánovi</a:t>
            </a:r>
            <a:r>
              <a:rPr lang="de-DE" smtClean="0">
                <a:solidFill>
                  <a:srgbClr val="FF0000"/>
                </a:solidFill>
              </a:rPr>
              <a:t> </a:t>
            </a:r>
            <a:br>
              <a:rPr lang="de-DE" smtClean="0">
                <a:solidFill>
                  <a:srgbClr val="FF0000"/>
                </a:solidFill>
              </a:rPr>
            </a:br>
            <a:r>
              <a:rPr lang="de-DE" smtClean="0"/>
              <a:t>(L</a:t>
            </a:r>
            <a:r>
              <a:rPr lang="cs-CZ" smtClean="0"/>
              <a:t>ukáš</a:t>
            </a:r>
            <a:r>
              <a:rPr lang="de-DE" smtClean="0"/>
              <a:t> 10,25-37)</a:t>
            </a:r>
            <a:endParaRPr lang="de-DE" baseline="30000" smtClean="0"/>
          </a:p>
        </p:txBody>
      </p:sp>
      <p:sp>
        <p:nvSpPr>
          <p:cNvPr id="15362" name="Text Box 3"/>
          <p:cNvSpPr txBox="1">
            <a:spLocks noChangeArrowheads="1"/>
          </p:cNvSpPr>
          <p:nvPr/>
        </p:nvSpPr>
        <p:spPr bwMode="auto">
          <a:xfrm>
            <a:off x="1042988" y="2781300"/>
            <a:ext cx="4608512" cy="519113"/>
          </a:xfrm>
          <a:prstGeom prst="rect">
            <a:avLst/>
          </a:prstGeom>
          <a:noFill/>
          <a:ln w="9525">
            <a:noFill/>
            <a:miter lim="800000"/>
            <a:headEnd/>
            <a:tailEnd/>
          </a:ln>
        </p:spPr>
        <p:txBody>
          <a:bodyPr>
            <a:spAutoFit/>
          </a:bodyPr>
          <a:lstStyle/>
          <a:p>
            <a:endParaRPr lang="cs-CZ" sz="2800">
              <a:latin typeface="Calibri" pitchFamily="34" charset="0"/>
            </a:endParaRPr>
          </a:p>
        </p:txBody>
      </p:sp>
      <p:sp>
        <p:nvSpPr>
          <p:cNvPr id="15363"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15364" name="Textfeld 6"/>
          <p:cNvSpPr txBox="1">
            <a:spLocks noChangeArrowheads="1"/>
          </p:cNvSpPr>
          <p:nvPr/>
        </p:nvSpPr>
        <p:spPr bwMode="auto">
          <a:xfrm>
            <a:off x="1403350" y="274638"/>
            <a:ext cx="7740650" cy="701675"/>
          </a:xfrm>
          <a:prstGeom prst="rect">
            <a:avLst/>
          </a:prstGeom>
          <a:noFill/>
          <a:ln w="9525">
            <a:noFill/>
            <a:miter lim="800000"/>
            <a:headEnd/>
            <a:tailEnd/>
          </a:ln>
        </p:spPr>
        <p:txBody>
          <a:bodyPr>
            <a:spAutoFit/>
          </a:bodyPr>
          <a:lstStyle/>
          <a:p>
            <a:pPr algn="r"/>
            <a:r>
              <a:rPr lang="de-DE" sz="4000" b="1">
                <a:solidFill>
                  <a:srgbClr val="002060"/>
                </a:solidFill>
                <a:latin typeface="Calibri" pitchFamily="34" charset="0"/>
              </a:rPr>
              <a:t>I. (</a:t>
            </a:r>
            <a:r>
              <a:rPr lang="cs-CZ" sz="4000" b="1">
                <a:solidFill>
                  <a:srgbClr val="002060"/>
                </a:solidFill>
                <a:latin typeface="Calibri" pitchFamily="34" charset="0"/>
              </a:rPr>
              <a:t>Organizovaná</a:t>
            </a:r>
            <a:r>
              <a:rPr lang="de-DE" sz="4000" b="1">
                <a:solidFill>
                  <a:srgbClr val="002060"/>
                </a:solidFill>
                <a:latin typeface="Calibri" pitchFamily="34" charset="0"/>
              </a:rPr>
              <a:t>) </a:t>
            </a:r>
            <a:r>
              <a:rPr lang="cs-CZ" sz="4000" b="1">
                <a:solidFill>
                  <a:srgbClr val="002060"/>
                </a:solidFill>
                <a:latin typeface="Calibri" pitchFamily="34" charset="0"/>
              </a:rPr>
              <a:t>Láska v Písmu</a:t>
            </a:r>
            <a:endParaRPr lang="de-DE" sz="4000" b="1">
              <a:solidFill>
                <a:srgbClr val="002060"/>
              </a:solidFill>
              <a:latin typeface="Calibri" pitchFamily="34" charset="0"/>
            </a:endParaRPr>
          </a:p>
        </p:txBody>
      </p:sp>
      <p:pic>
        <p:nvPicPr>
          <p:cNvPr id="15365" name="Picture 2"/>
          <p:cNvPicPr>
            <a:picLocks noChangeAspect="1" noChangeArrowheads="1"/>
          </p:cNvPicPr>
          <p:nvPr/>
        </p:nvPicPr>
        <p:blipFill>
          <a:blip r:embed="rId2"/>
          <a:srcRect/>
          <a:stretch>
            <a:fillRect/>
          </a:stretch>
        </p:blipFill>
        <p:spPr bwMode="auto">
          <a:xfrm>
            <a:off x="769938" y="1887538"/>
            <a:ext cx="2408237" cy="312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042988" y="2781300"/>
            <a:ext cx="4608512" cy="519113"/>
          </a:xfrm>
          <a:prstGeom prst="rect">
            <a:avLst/>
          </a:prstGeom>
          <a:noFill/>
          <a:ln w="9525">
            <a:noFill/>
            <a:miter lim="800000"/>
            <a:headEnd/>
            <a:tailEnd/>
          </a:ln>
        </p:spPr>
        <p:txBody>
          <a:bodyPr>
            <a:spAutoFit/>
          </a:bodyPr>
          <a:lstStyle/>
          <a:p>
            <a:endParaRPr lang="cs-CZ" sz="2800">
              <a:latin typeface="Calibri" pitchFamily="34" charset="0"/>
            </a:endParaRPr>
          </a:p>
        </p:txBody>
      </p:sp>
      <p:sp>
        <p:nvSpPr>
          <p:cNvPr id="16386" name="Text Box 4"/>
          <p:cNvSpPr txBox="1">
            <a:spLocks noChangeArrowheads="1"/>
          </p:cNvSpPr>
          <p:nvPr/>
        </p:nvSpPr>
        <p:spPr bwMode="auto">
          <a:xfrm>
            <a:off x="827088" y="1773238"/>
            <a:ext cx="7561262" cy="3759200"/>
          </a:xfrm>
          <a:prstGeom prst="rect">
            <a:avLst/>
          </a:prstGeom>
          <a:noFill/>
          <a:ln w="9525">
            <a:noFill/>
            <a:miter lim="800000"/>
            <a:headEnd/>
            <a:tailEnd/>
          </a:ln>
        </p:spPr>
        <p:txBody>
          <a:bodyPr>
            <a:spAutoFit/>
          </a:bodyPr>
          <a:lstStyle/>
          <a:p>
            <a:r>
              <a:rPr lang="cs-CZ" sz="1600">
                <a:latin typeface="Calibri" pitchFamily="34" charset="0"/>
              </a:rPr>
              <a:t>Tu vystoupil jeden zákoník a zkoušel ho: "Mistře, co mám dělat, abych měl podíl na věčném životě?„ Ježíš mu odpověděl: "Co je psáno v Zákoně? Jak to tam čteš?„ On mu řekl: "'Miluj Hospodina, Boha svého, z celého svého srdce, celou svou duší, celou svou silou a celou svou myslí' a 'miluj svého bližního jako sám sebe'.„ Ježíš mu řekl: "Správně jsi odpověděl. To čiň a budeš živ.„ Zákoník se však chtěl ospravedlnit a proto Ježíšovi řekl: "A kdo je můj bližní?„  Ježíš mu odpověděl: "Jeden člověk šel z Jeruzaléma do Jericha a padl do rukou lupičů; ti jej obrali, zbili a nechali tam ležet polomrtvého. Náhodou šel tou cestou kněz, ale když ho uviděl, vyhnul se mu. A stejně se mu vyhnul i levita, když přišel k tomu místu a uviděl ho. Ale když jeden Samařan na své cestě přišel k tomu místu a uviděl ho, byl hnut soucitem; přistoupil k němu, ošetřil jeho rány olejem a vínem, obvázal mu je, posadil jej na svého mezka, zavezl do hostince a tam se o něj staral. Druhého dne dal hostinskému dva denáry a řekl: 'Postarej se o něj, a bude-li tě to stát víc, já ti to zaplatím, až se budu vracet.‚ Kdo z těch tří, myslíš, byl bližním tomu, který upadl mezi lupiče?„ Zákoník odpověděl: "Ten, který prokázal milosrdenství." Ježíš mu řekl: "Jdi a jednej také tak."</a:t>
            </a:r>
          </a:p>
        </p:txBody>
      </p:sp>
      <p:sp>
        <p:nvSpPr>
          <p:cNvPr id="16387"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sp>
        <p:nvSpPr>
          <p:cNvPr id="8" name="Rectangle 2"/>
          <p:cNvSpPr txBox="1">
            <a:spLocks noChangeArrowheads="1"/>
          </p:cNvSpPr>
          <p:nvPr/>
        </p:nvSpPr>
        <p:spPr>
          <a:xfrm>
            <a:off x="1019175" y="279400"/>
            <a:ext cx="7924800" cy="1143000"/>
          </a:xfrm>
          <a:prstGeom prst="rect">
            <a:avLst/>
          </a:prstGeom>
        </p:spPr>
        <p:txBody>
          <a:bodyPr anchor="ctr">
            <a:normAutofit/>
          </a:bodyPr>
          <a:lstStyle/>
          <a:p>
            <a:pPr algn="ctr">
              <a:lnSpc>
                <a:spcPct val="80000"/>
              </a:lnSpc>
            </a:pPr>
            <a:r>
              <a:rPr lang="cs-CZ" sz="4000">
                <a:latin typeface="Calibri" pitchFamily="34" charset="0"/>
              </a:rPr>
              <a:t>Láska k bližnímu v podobenství o milosrdném Samaritánovi</a:t>
            </a:r>
            <a:endParaRPr lang="de-DE" sz="4000">
              <a:latin typeface="Calibri" pitchFamily="34" charset="0"/>
            </a:endParaRPr>
          </a:p>
        </p:txBody>
      </p:sp>
      <p:sp>
        <p:nvSpPr>
          <p:cNvPr id="16389" name="Line 19"/>
          <p:cNvSpPr>
            <a:spLocks noChangeShapeType="1"/>
          </p:cNvSpPr>
          <p:nvPr/>
        </p:nvSpPr>
        <p:spPr bwMode="auto">
          <a:xfrm>
            <a:off x="1908175" y="765175"/>
            <a:ext cx="6985000" cy="0"/>
          </a:xfrm>
          <a:prstGeom prst="line">
            <a:avLst/>
          </a:prstGeom>
          <a:noFill/>
          <a:ln w="38100">
            <a:solidFill>
              <a:srgbClr val="FF0000"/>
            </a:solidFill>
            <a:round/>
            <a:headEnd/>
            <a:tailEnd/>
          </a:ln>
        </p:spPr>
        <p:txBody>
          <a:bodyPr/>
          <a:lstStyle/>
          <a:p>
            <a:endParaRPr lang="cs-CZ"/>
          </a:p>
        </p:txBody>
      </p:sp>
      <p:pic>
        <p:nvPicPr>
          <p:cNvPr id="16390" name="Picture 2"/>
          <p:cNvPicPr>
            <a:picLocks noChangeAspect="1" noChangeArrowheads="1"/>
          </p:cNvPicPr>
          <p:nvPr/>
        </p:nvPicPr>
        <p:blipFill>
          <a:blip r:embed="rId2"/>
          <a:srcRect/>
          <a:stretch>
            <a:fillRect/>
          </a:stretch>
        </p:blipFill>
        <p:spPr bwMode="auto">
          <a:xfrm>
            <a:off x="8388350" y="73025"/>
            <a:ext cx="487363"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468313" y="2420938"/>
            <a:ext cx="7345362" cy="3270250"/>
          </a:xfrm>
          <a:prstGeom prst="rect">
            <a:avLst/>
          </a:prstGeom>
          <a:noFill/>
          <a:ln w="9525">
            <a:noFill/>
            <a:miter lim="800000"/>
            <a:headEnd/>
            <a:tailEnd/>
          </a:ln>
        </p:spPr>
        <p:txBody>
          <a:bodyPr>
            <a:spAutoFit/>
          </a:bodyPr>
          <a:lstStyle/>
          <a:p>
            <a:r>
              <a:rPr lang="cs-CZ" sz="1600">
                <a:latin typeface="Calibri" pitchFamily="34" charset="0"/>
              </a:rPr>
              <a:t>Samařan šel podruhé do Jericha a opět tam našel zraněného a zase mu pomohl. Poté tam šel potřetí, počtvrté. Vždy tou samou cestou. Když tam šel posté, našel opět a znovu zraněného. Stále na tom samém místě.</a:t>
            </a:r>
            <a:endParaRPr lang="de-DE" sz="1600">
              <a:latin typeface="Calibri" pitchFamily="34" charset="0"/>
            </a:endParaRPr>
          </a:p>
          <a:p>
            <a:r>
              <a:rPr lang="cs-CZ" sz="1600">
                <a:latin typeface="Calibri" pitchFamily="34" charset="0"/>
              </a:rPr>
              <a:t>Když šel tou cestou po 777. tak si pomyslel: Určitě tam zase někdo bude ležet …  taky že ano. Potom vytáhl z kapsy, jako obvykle, své zásoby a začal s obvyklou péčí také o tohoto zraněného pečovat. Poté ho vyzval – protože opakování dělá mistra – aby se posadil na jeho mezka. Ten se hned rozběhl v obvyklém směru do hostince. A tam také v pořádku došel. Tentokrát ale bez Samařana. </a:t>
            </a:r>
            <a:r>
              <a:rPr lang="cs-CZ" sz="1600" b="1">
                <a:latin typeface="Calibri" pitchFamily="34" charset="0"/>
              </a:rPr>
              <a:t>Ten zůstal v poušti, aby tam nejdříve vypátral hnízdo loupežníků.</a:t>
            </a:r>
            <a:r>
              <a:rPr lang="cs-CZ" sz="1600">
                <a:latin typeface="Calibri" pitchFamily="34" charset="0"/>
              </a:rPr>
              <a:t> Když totiž narazil na dalšího zraněného, došel k osvícení: </a:t>
            </a:r>
            <a:r>
              <a:rPr lang="cs-CZ" sz="1600" b="1">
                <a:latin typeface="Calibri" pitchFamily="34" charset="0"/>
              </a:rPr>
              <a:t>Lepší kvalitu bude mít jeho milosrdenství jen tehdy, když se preventivně, ale rezolutně vypořádá s loupežnickým hnízdem</a:t>
            </a:r>
            <a:r>
              <a:rPr lang="cs-CZ" sz="1600">
                <a:latin typeface="Calibri" pitchFamily="34" charset="0"/>
              </a:rPr>
              <a:t>. Místo toho, aby následně zajišťoval péči a ošetření. Tento recept si zapamatoval. A od té doby byl s vynaložením menšího úsilí lepší Samaritán. </a:t>
            </a:r>
          </a:p>
        </p:txBody>
      </p:sp>
      <p:sp>
        <p:nvSpPr>
          <p:cNvPr id="17410" name="Text Box 4"/>
          <p:cNvSpPr txBox="1">
            <a:spLocks noChangeArrowheads="1"/>
          </p:cNvSpPr>
          <p:nvPr/>
        </p:nvSpPr>
        <p:spPr bwMode="auto">
          <a:xfrm rot="-484694">
            <a:off x="596900" y="1673225"/>
            <a:ext cx="4932363" cy="366713"/>
          </a:xfrm>
          <a:prstGeom prst="rect">
            <a:avLst/>
          </a:prstGeom>
          <a:noFill/>
          <a:ln w="9525">
            <a:noFill/>
            <a:miter lim="800000"/>
            <a:headEnd/>
            <a:tailEnd/>
          </a:ln>
        </p:spPr>
        <p:txBody>
          <a:bodyPr>
            <a:spAutoFit/>
          </a:bodyPr>
          <a:lstStyle/>
          <a:p>
            <a:pPr>
              <a:spcBef>
                <a:spcPct val="50000"/>
              </a:spcBef>
            </a:pPr>
            <a:r>
              <a:rPr lang="de-DE" b="1">
                <a:solidFill>
                  <a:srgbClr val="FF0000"/>
                </a:solidFill>
                <a:latin typeface="Calibri" pitchFamily="34" charset="0"/>
              </a:rPr>
              <a:t>„</a:t>
            </a:r>
            <a:r>
              <a:rPr lang="cs-CZ" b="1">
                <a:solidFill>
                  <a:srgbClr val="FF0000"/>
                </a:solidFill>
                <a:latin typeface="Calibri" pitchFamily="34" charset="0"/>
              </a:rPr>
              <a:t>POKRAČOVÁNÍ“ BIBLICKÉHO TEXTU</a:t>
            </a:r>
            <a:endParaRPr lang="de-DE" b="1">
              <a:solidFill>
                <a:srgbClr val="FF0000"/>
              </a:solidFill>
              <a:latin typeface="Calibri" pitchFamily="34" charset="0"/>
            </a:endParaRPr>
          </a:p>
        </p:txBody>
      </p:sp>
      <p:sp>
        <p:nvSpPr>
          <p:cNvPr id="17411"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grpSp>
        <p:nvGrpSpPr>
          <p:cNvPr id="17412" name="Gruppieren 9"/>
          <p:cNvGrpSpPr>
            <a:grpSpLocks/>
          </p:cNvGrpSpPr>
          <p:nvPr/>
        </p:nvGrpSpPr>
        <p:grpSpPr bwMode="auto">
          <a:xfrm>
            <a:off x="852488" y="185738"/>
            <a:ext cx="7391400" cy="1143000"/>
            <a:chOff x="851851" y="121273"/>
            <a:chExt cx="7924800" cy="1143000"/>
          </a:xfrm>
        </p:grpSpPr>
        <p:sp>
          <p:nvSpPr>
            <p:cNvPr id="11" name="Rectangle 2"/>
            <p:cNvSpPr txBox="1">
              <a:spLocks noChangeArrowheads="1"/>
            </p:cNvSpPr>
            <p:nvPr/>
          </p:nvSpPr>
          <p:spPr>
            <a:xfrm>
              <a:off x="851851" y="121273"/>
              <a:ext cx="7924800" cy="1143000"/>
            </a:xfrm>
            <a:prstGeom prst="rect">
              <a:avLst/>
            </a:prstGeom>
          </p:spPr>
          <p:txBody>
            <a:bodyPr anchor="ctr">
              <a:normAutofit/>
            </a:bodyPr>
            <a:lstStyle/>
            <a:p>
              <a:pPr algn="ctr">
                <a:lnSpc>
                  <a:spcPct val="80000"/>
                </a:lnSpc>
              </a:pPr>
              <a:r>
                <a:rPr lang="cs-CZ" sz="4000"/>
                <a:t>Láska k bližnímu v podobenství o milosrdném Samaritánovi</a:t>
              </a:r>
              <a:endParaRPr lang="de-DE" sz="4000"/>
            </a:p>
          </p:txBody>
        </p:sp>
        <p:sp>
          <p:nvSpPr>
            <p:cNvPr id="17415" name="Line 19"/>
            <p:cNvSpPr>
              <a:spLocks noChangeShapeType="1"/>
            </p:cNvSpPr>
            <p:nvPr/>
          </p:nvSpPr>
          <p:spPr bwMode="auto">
            <a:xfrm>
              <a:off x="1763713" y="620688"/>
              <a:ext cx="6985000" cy="0"/>
            </a:xfrm>
            <a:prstGeom prst="line">
              <a:avLst/>
            </a:prstGeom>
            <a:noFill/>
            <a:ln w="38100">
              <a:solidFill>
                <a:srgbClr val="FF0000"/>
              </a:solidFill>
              <a:round/>
              <a:headEnd/>
              <a:tailEnd/>
            </a:ln>
          </p:spPr>
          <p:txBody>
            <a:bodyPr/>
            <a:lstStyle/>
            <a:p>
              <a:endParaRPr lang="cs-CZ"/>
            </a:p>
          </p:txBody>
        </p:sp>
      </p:grpSp>
      <p:pic>
        <p:nvPicPr>
          <p:cNvPr id="17413" name="Picture 2"/>
          <p:cNvPicPr>
            <a:picLocks noChangeAspect="1" noChangeArrowheads="1"/>
          </p:cNvPicPr>
          <p:nvPr/>
        </p:nvPicPr>
        <p:blipFill>
          <a:blip r:embed="rId2"/>
          <a:srcRect/>
          <a:stretch>
            <a:fillRect/>
          </a:stretch>
        </p:blipFill>
        <p:spPr bwMode="auto">
          <a:xfrm>
            <a:off x="8235950" y="0"/>
            <a:ext cx="488950"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Text Box 17"/>
          <p:cNvSpPr txBox="1">
            <a:spLocks noChangeArrowheads="1"/>
          </p:cNvSpPr>
          <p:nvPr/>
        </p:nvSpPr>
        <p:spPr bwMode="auto">
          <a:xfrm>
            <a:off x="341313" y="1120775"/>
            <a:ext cx="3889375" cy="5273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cs-CZ" altLang="de-DE" sz="2000" b="1">
                <a:solidFill>
                  <a:srgbClr val="FF0000"/>
                </a:solidFill>
                <a:latin typeface="Calibri" pitchFamily="34" charset="0"/>
              </a:rPr>
              <a:t>1. Dopravní prostor (lidé se vzájemně neznají, potřebují systém)</a:t>
            </a:r>
            <a:br>
              <a:rPr lang="cs-CZ" altLang="de-DE" sz="2000" b="1">
                <a:solidFill>
                  <a:srgbClr val="FF0000"/>
                </a:solidFill>
                <a:latin typeface="Calibri" pitchFamily="34" charset="0"/>
              </a:rPr>
            </a:br>
            <a:r>
              <a:rPr lang="cs-CZ" altLang="de-DE" sz="2000">
                <a:latin typeface="Calibri" pitchFamily="34" charset="0"/>
              </a:rPr>
              <a:t>Obchodní struktury, občas jednají zločinně</a:t>
            </a:r>
            <a:r>
              <a:rPr lang="cs-CZ" altLang="de-DE" sz="2000">
                <a:solidFill>
                  <a:srgbClr val="7F7F7F"/>
                </a:solidFill>
                <a:latin typeface="Calibri" pitchFamily="34" charset="0"/>
              </a:rPr>
              <a:t/>
            </a:r>
            <a:br>
              <a:rPr lang="cs-CZ" altLang="de-DE" sz="2000">
                <a:solidFill>
                  <a:srgbClr val="7F7F7F"/>
                </a:solidFill>
                <a:latin typeface="Calibri" pitchFamily="34" charset="0"/>
              </a:rPr>
            </a:br>
            <a:endParaRPr lang="cs-CZ" altLang="de-DE" sz="2000">
              <a:solidFill>
                <a:srgbClr val="7F7F7F"/>
              </a:solidFill>
              <a:latin typeface="Calibri" pitchFamily="34" charset="0"/>
            </a:endParaRPr>
          </a:p>
          <a:p>
            <a:pPr>
              <a:spcBef>
                <a:spcPct val="50000"/>
              </a:spcBef>
            </a:pPr>
            <a:r>
              <a:rPr lang="cs-CZ" altLang="de-DE" sz="2000" b="1">
                <a:solidFill>
                  <a:srgbClr val="FF0000"/>
                </a:solidFill>
                <a:latin typeface="Calibri" pitchFamily="34" charset="0"/>
              </a:rPr>
              <a:t>2. Blízký prostor (lidé se znají a jsou k sobě solidární)</a:t>
            </a:r>
            <a:br>
              <a:rPr lang="cs-CZ" altLang="de-DE" sz="2000" b="1">
                <a:solidFill>
                  <a:srgbClr val="FF0000"/>
                </a:solidFill>
                <a:latin typeface="Calibri" pitchFamily="34" charset="0"/>
              </a:rPr>
            </a:br>
            <a:r>
              <a:rPr lang="cs-CZ" altLang="de-DE" sz="2000">
                <a:latin typeface="Calibri" pitchFamily="34" charset="0"/>
              </a:rPr>
              <a:t>Struktury společenství, ne vždy se tak chovají</a:t>
            </a:r>
            <a:r>
              <a:rPr lang="cs-CZ" altLang="de-DE" sz="2000">
                <a:solidFill>
                  <a:srgbClr val="7F7F7F"/>
                </a:solidFill>
                <a:latin typeface="Calibri" pitchFamily="34" charset="0"/>
              </a:rPr>
              <a:t/>
            </a:r>
            <a:br>
              <a:rPr lang="cs-CZ" altLang="de-DE" sz="2000">
                <a:solidFill>
                  <a:srgbClr val="7F7F7F"/>
                </a:solidFill>
                <a:latin typeface="Calibri" pitchFamily="34" charset="0"/>
              </a:rPr>
            </a:br>
            <a:endParaRPr lang="cs-CZ" altLang="de-DE" sz="2000">
              <a:solidFill>
                <a:srgbClr val="7F7F7F"/>
              </a:solidFill>
              <a:latin typeface="Calibri" pitchFamily="34" charset="0"/>
            </a:endParaRPr>
          </a:p>
          <a:p>
            <a:pPr>
              <a:spcBef>
                <a:spcPct val="50000"/>
              </a:spcBef>
            </a:pPr>
            <a:r>
              <a:rPr lang="cs-CZ" altLang="de-DE" sz="2000" b="1">
                <a:solidFill>
                  <a:srgbClr val="FF0000"/>
                </a:solidFill>
                <a:latin typeface="Calibri" pitchFamily="34" charset="0"/>
              </a:rPr>
              <a:t>3. Primární prostor (lidé se milují a jsou tu jeden pro druhého)</a:t>
            </a:r>
            <a:br>
              <a:rPr lang="cs-CZ" altLang="de-DE" sz="2000" b="1">
                <a:solidFill>
                  <a:srgbClr val="FF0000"/>
                </a:solidFill>
                <a:latin typeface="Calibri" pitchFamily="34" charset="0"/>
              </a:rPr>
            </a:br>
            <a:r>
              <a:rPr lang="cs-CZ" altLang="de-DE" sz="2000">
                <a:latin typeface="Calibri" pitchFamily="34" charset="0"/>
              </a:rPr>
              <a:t>Láskyplné zacházení uprostřed zločineckých struktur a podvodných společenských struktur</a:t>
            </a:r>
          </a:p>
        </p:txBody>
      </p:sp>
      <p:grpSp>
        <p:nvGrpSpPr>
          <p:cNvPr id="18434" name="Group 19"/>
          <p:cNvGrpSpPr>
            <a:grpSpLocks/>
          </p:cNvGrpSpPr>
          <p:nvPr/>
        </p:nvGrpSpPr>
        <p:grpSpPr bwMode="auto">
          <a:xfrm>
            <a:off x="2730500" y="2474913"/>
            <a:ext cx="3516313" cy="2270125"/>
            <a:chOff x="1287" y="-190"/>
            <a:chExt cx="2215" cy="1430"/>
          </a:xfrm>
        </p:grpSpPr>
        <p:sp>
          <p:nvSpPr>
            <p:cNvPr id="3084" name="Text Box 12"/>
            <p:cNvSpPr txBox="1">
              <a:spLocks noChangeArrowheads="1"/>
            </p:cNvSpPr>
            <p:nvPr/>
          </p:nvSpPr>
          <p:spPr bwMode="auto">
            <a:xfrm>
              <a:off x="2426" y="-190"/>
              <a:ext cx="1076" cy="194"/>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ct val="50000"/>
                </a:spcBef>
                <a:spcAft>
                  <a:spcPts val="0"/>
                </a:spcAft>
                <a:defRPr/>
              </a:pPr>
              <a:endParaRPr lang="de-DE" altLang="de-DE" sz="1400" b="1" dirty="0">
                <a:solidFill>
                  <a:schemeClr val="tx1">
                    <a:lumMod val="50000"/>
                    <a:lumOff val="50000"/>
                  </a:schemeClr>
                </a:solidFill>
                <a:latin typeface="+mn-lt"/>
              </a:endParaRPr>
            </a:p>
          </p:txBody>
        </p:sp>
        <p:sp>
          <p:nvSpPr>
            <p:cNvPr id="3085" name="Text Box 13"/>
            <p:cNvSpPr txBox="1">
              <a:spLocks noChangeArrowheads="1"/>
            </p:cNvSpPr>
            <p:nvPr/>
          </p:nvSpPr>
          <p:spPr bwMode="auto">
            <a:xfrm>
              <a:off x="1287" y="1046"/>
              <a:ext cx="1064" cy="194"/>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ct val="50000"/>
                </a:spcBef>
                <a:spcAft>
                  <a:spcPts val="0"/>
                </a:spcAft>
                <a:defRPr/>
              </a:pPr>
              <a:endParaRPr lang="de-DE" altLang="de-DE" sz="1400" b="1" dirty="0">
                <a:solidFill>
                  <a:schemeClr val="tx1">
                    <a:lumMod val="50000"/>
                    <a:lumOff val="50000"/>
                  </a:schemeClr>
                </a:solidFill>
                <a:latin typeface="+mn-lt"/>
              </a:endParaRPr>
            </a:p>
          </p:txBody>
        </p:sp>
      </p:grpSp>
      <p:pic>
        <p:nvPicPr>
          <p:cNvPr id="18435" name="Picture 2"/>
          <p:cNvPicPr>
            <a:picLocks noChangeAspect="1" noChangeArrowheads="1"/>
          </p:cNvPicPr>
          <p:nvPr/>
        </p:nvPicPr>
        <p:blipFill>
          <a:blip r:embed="rId2"/>
          <a:srcRect/>
          <a:stretch>
            <a:fillRect/>
          </a:stretch>
        </p:blipFill>
        <p:spPr bwMode="auto">
          <a:xfrm>
            <a:off x="4421188" y="1241425"/>
            <a:ext cx="4143375" cy="5375275"/>
          </a:xfrm>
          <a:prstGeom prst="rect">
            <a:avLst/>
          </a:prstGeom>
          <a:noFill/>
          <a:ln w="9525">
            <a:noFill/>
            <a:miter lim="800000"/>
            <a:headEnd/>
            <a:tailEnd/>
          </a:ln>
        </p:spPr>
      </p:pic>
      <p:sp>
        <p:nvSpPr>
          <p:cNvPr id="18436"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grpSp>
        <p:nvGrpSpPr>
          <p:cNvPr id="18437" name="Gruppieren 12"/>
          <p:cNvGrpSpPr>
            <a:grpSpLocks/>
          </p:cNvGrpSpPr>
          <p:nvPr/>
        </p:nvGrpSpPr>
        <p:grpSpPr bwMode="auto">
          <a:xfrm>
            <a:off x="250825" y="120650"/>
            <a:ext cx="8526463" cy="1143000"/>
            <a:chOff x="851851" y="121273"/>
            <a:chExt cx="7924800" cy="1143000"/>
          </a:xfrm>
        </p:grpSpPr>
        <p:sp>
          <p:nvSpPr>
            <p:cNvPr id="14" name="Rectangle 2"/>
            <p:cNvSpPr txBox="1">
              <a:spLocks noChangeArrowheads="1"/>
            </p:cNvSpPr>
            <p:nvPr/>
          </p:nvSpPr>
          <p:spPr>
            <a:xfrm>
              <a:off x="851851" y="121273"/>
              <a:ext cx="7924800" cy="1143000"/>
            </a:xfrm>
            <a:prstGeom prst="rect">
              <a:avLst/>
            </a:prstGeom>
          </p:spPr>
          <p:txBody>
            <a:bodyPr anchor="ctr">
              <a:normAutofit/>
            </a:bodyPr>
            <a:lstStyle/>
            <a:p>
              <a:pPr algn="ctr">
                <a:lnSpc>
                  <a:spcPct val="80000"/>
                </a:lnSpc>
              </a:pPr>
              <a:r>
                <a:rPr lang="cs-CZ" sz="4000">
                  <a:latin typeface="Calibri" pitchFamily="34" charset="0"/>
                </a:rPr>
                <a:t>Podobenstí v milosrdném Samaritánovi</a:t>
              </a:r>
              <a:r>
                <a:rPr lang="de-DE" sz="4000">
                  <a:latin typeface="Calibri" pitchFamily="34" charset="0"/>
                </a:rPr>
                <a:t> </a:t>
              </a:r>
              <a:br>
                <a:rPr lang="de-DE" sz="4000">
                  <a:latin typeface="Calibri" pitchFamily="34" charset="0"/>
                </a:rPr>
              </a:br>
              <a:r>
                <a:rPr lang="de-DE" sz="4000">
                  <a:latin typeface="Calibri" pitchFamily="34" charset="0"/>
                </a:rPr>
                <a:t>3 </a:t>
              </a:r>
              <a:r>
                <a:rPr lang="cs-CZ" sz="4000">
                  <a:latin typeface="Calibri" pitchFamily="34" charset="0"/>
                </a:rPr>
                <a:t>druhy prostoru</a:t>
              </a:r>
              <a:endParaRPr lang="de-DE" sz="4000">
                <a:latin typeface="Calibri" pitchFamily="34" charset="0"/>
              </a:endParaRPr>
            </a:p>
          </p:txBody>
        </p:sp>
        <p:sp>
          <p:nvSpPr>
            <p:cNvPr id="18444" name="Line 19"/>
            <p:cNvSpPr>
              <a:spLocks noChangeShapeType="1"/>
            </p:cNvSpPr>
            <p:nvPr/>
          </p:nvSpPr>
          <p:spPr bwMode="auto">
            <a:xfrm>
              <a:off x="1763713" y="620688"/>
              <a:ext cx="6985000" cy="0"/>
            </a:xfrm>
            <a:prstGeom prst="line">
              <a:avLst/>
            </a:prstGeom>
            <a:noFill/>
            <a:ln w="38100">
              <a:solidFill>
                <a:srgbClr val="FF0000"/>
              </a:solidFill>
              <a:round/>
              <a:headEnd/>
              <a:tailEnd/>
            </a:ln>
          </p:spPr>
          <p:txBody>
            <a:bodyPr/>
            <a:lstStyle/>
            <a:p>
              <a:endParaRPr lang="cs-CZ"/>
            </a:p>
          </p:txBody>
        </p:sp>
      </p:grpSp>
      <p:sp>
        <p:nvSpPr>
          <p:cNvPr id="3" name="Textfeld 2"/>
          <p:cNvSpPr txBox="1"/>
          <p:nvPr/>
        </p:nvSpPr>
        <p:spPr>
          <a:xfrm>
            <a:off x="5148263" y="4581525"/>
            <a:ext cx="2033587" cy="1771650"/>
          </a:xfrm>
          <a:prstGeom prst="rect">
            <a:avLst/>
          </a:prstGeom>
          <a:noFill/>
        </p:spPr>
        <p:txBody>
          <a:bodyPr>
            <a:spAutoFit/>
          </a:bodyPr>
          <a:lstStyle/>
          <a:p>
            <a:pPr>
              <a:spcBef>
                <a:spcPct val="50000"/>
              </a:spcBef>
            </a:pPr>
            <a:r>
              <a:rPr lang="de-DE" altLang="de-DE" sz="1400" b="1">
                <a:solidFill>
                  <a:srgbClr val="0070C0"/>
                </a:solidFill>
                <a:latin typeface="Calibri" pitchFamily="34" charset="0"/>
              </a:rPr>
              <a:t>3. Prim</a:t>
            </a:r>
            <a:r>
              <a:rPr lang="cs-CZ" altLang="de-DE" sz="1400" b="1">
                <a:solidFill>
                  <a:srgbClr val="0070C0"/>
                </a:solidFill>
                <a:latin typeface="Calibri" pitchFamily="34" charset="0"/>
              </a:rPr>
              <a:t>ární prostor</a:t>
            </a:r>
            <a:r>
              <a:rPr lang="de-DE" altLang="de-DE" sz="1400" b="1">
                <a:solidFill>
                  <a:srgbClr val="C00000"/>
                </a:solidFill>
                <a:latin typeface="Calibri" pitchFamily="34" charset="0"/>
              </a:rPr>
              <a:t/>
            </a:r>
            <a:br>
              <a:rPr lang="de-DE" altLang="de-DE" sz="1400" b="1">
                <a:solidFill>
                  <a:srgbClr val="C00000"/>
                </a:solidFill>
                <a:latin typeface="Calibri" pitchFamily="34" charset="0"/>
              </a:rPr>
            </a:br>
            <a:r>
              <a:rPr lang="cs-CZ" altLang="de-DE" sz="1600" b="1">
                <a:latin typeface="Calibri" pitchFamily="34" charset="0"/>
              </a:rPr>
              <a:t>Setkání Ježíše s učedníky, s nemocnými; S</a:t>
            </a:r>
            <a:r>
              <a:rPr lang="de-DE" altLang="de-DE" sz="1600" b="1">
                <a:latin typeface="Calibri" pitchFamily="34" charset="0"/>
              </a:rPr>
              <a:t>a</a:t>
            </a:r>
            <a:r>
              <a:rPr lang="cs-CZ" altLang="de-DE" sz="1600" b="1">
                <a:latin typeface="Calibri" pitchFamily="34" charset="0"/>
              </a:rPr>
              <a:t>ma</a:t>
            </a:r>
            <a:r>
              <a:rPr lang="de-DE" altLang="de-DE" sz="1600" b="1">
                <a:latin typeface="Calibri" pitchFamily="34" charset="0"/>
              </a:rPr>
              <a:t>ř</a:t>
            </a:r>
            <a:r>
              <a:rPr lang="cs-CZ" altLang="de-DE" sz="1600" b="1">
                <a:latin typeface="Calibri" pitchFamily="34" charset="0"/>
              </a:rPr>
              <a:t>ana se zraněným</a:t>
            </a:r>
            <a:endParaRPr lang="de-DE" altLang="de-DE" sz="1600" b="1">
              <a:latin typeface="Calibri" pitchFamily="34" charset="0"/>
            </a:endParaRPr>
          </a:p>
          <a:p>
            <a:endParaRPr lang="de-DE" sz="1600">
              <a:latin typeface="Calibri" pitchFamily="34" charset="0"/>
            </a:endParaRPr>
          </a:p>
        </p:txBody>
      </p:sp>
      <p:sp>
        <p:nvSpPr>
          <p:cNvPr id="17" name="Textfeld 16"/>
          <p:cNvSpPr txBox="1"/>
          <p:nvPr/>
        </p:nvSpPr>
        <p:spPr>
          <a:xfrm>
            <a:off x="4406900" y="2759075"/>
            <a:ext cx="1871663" cy="942975"/>
          </a:xfrm>
          <a:prstGeom prst="rect">
            <a:avLst/>
          </a:prstGeom>
          <a:noFill/>
        </p:spPr>
        <p:txBody>
          <a:bodyPr>
            <a:spAutoFit/>
          </a:bodyPr>
          <a:lstStyle/>
          <a:p>
            <a:r>
              <a:rPr lang="cs-CZ" altLang="de-DE" sz="1400" b="1">
                <a:solidFill>
                  <a:srgbClr val="0070C0"/>
                </a:solidFill>
                <a:latin typeface="Calibri" pitchFamily="34" charset="0"/>
              </a:rPr>
              <a:t>2. Blízký prostor:</a:t>
            </a:r>
            <a:r>
              <a:rPr lang="cs-CZ" altLang="de-DE" sz="1400" b="1">
                <a:solidFill>
                  <a:srgbClr val="C00000"/>
                </a:solidFill>
                <a:latin typeface="Calibri" pitchFamily="34" charset="0"/>
              </a:rPr>
              <a:t/>
            </a:r>
            <a:br>
              <a:rPr lang="cs-CZ" altLang="de-DE" sz="1400" b="1">
                <a:solidFill>
                  <a:srgbClr val="C00000"/>
                </a:solidFill>
                <a:latin typeface="Calibri" pitchFamily="34" charset="0"/>
              </a:rPr>
            </a:br>
            <a:r>
              <a:rPr lang="cs-CZ" altLang="de-DE" sz="1400" b="1">
                <a:latin typeface="Calibri" pitchFamily="34" charset="0"/>
              </a:rPr>
              <a:t>prvotní společenství, obce, samaritánské uskupení</a:t>
            </a:r>
            <a:endParaRPr lang="cs-CZ" sz="1400">
              <a:latin typeface="Calibri" pitchFamily="34" charset="0"/>
            </a:endParaRPr>
          </a:p>
        </p:txBody>
      </p:sp>
      <p:sp>
        <p:nvSpPr>
          <p:cNvPr id="18" name="Text Box 20"/>
          <p:cNvSpPr txBox="1">
            <a:spLocks noChangeArrowheads="1"/>
          </p:cNvSpPr>
          <p:nvPr/>
        </p:nvSpPr>
        <p:spPr bwMode="auto">
          <a:xfrm>
            <a:off x="6948488" y="1222375"/>
            <a:ext cx="1616075" cy="136842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pPr>
            <a:r>
              <a:rPr lang="cs-CZ" altLang="de-DE" sz="1400" b="1">
                <a:solidFill>
                  <a:srgbClr val="0070C0"/>
                </a:solidFill>
                <a:latin typeface="Calibri" pitchFamily="34" charset="0"/>
              </a:rPr>
              <a:t>1. Dopravní prostor</a:t>
            </a:r>
            <a:r>
              <a:rPr lang="cs-CZ" altLang="de-DE" sz="1400" b="1">
                <a:solidFill>
                  <a:srgbClr val="C00000"/>
                </a:solidFill>
                <a:latin typeface="Calibri" pitchFamily="34" charset="0"/>
              </a:rPr>
              <a:t>: </a:t>
            </a:r>
            <a:r>
              <a:rPr lang="cs-CZ" altLang="de-DE" sz="1400" b="1">
                <a:latin typeface="Calibri" pitchFamily="34" charset="0"/>
              </a:rPr>
              <a:t>obchodní stezky, putování Ježíše, cesta z Jeruzaléma do Jericha</a:t>
            </a:r>
          </a:p>
        </p:txBody>
      </p:sp>
      <p:sp>
        <p:nvSpPr>
          <p:cNvPr id="21" name="Freihandform 20"/>
          <p:cNvSpPr/>
          <p:nvPr/>
        </p:nvSpPr>
        <p:spPr>
          <a:xfrm>
            <a:off x="2916238" y="1058863"/>
            <a:ext cx="2251075" cy="4948237"/>
          </a:xfrm>
          <a:custGeom>
            <a:avLst/>
            <a:gdLst>
              <a:gd name="connsiteX0" fmla="*/ 718553 w 2075057"/>
              <a:gd name="connsiteY0" fmla="*/ 0 h 4948245"/>
              <a:gd name="connsiteX1" fmla="*/ 1752695 w 2075057"/>
              <a:gd name="connsiteY1" fmla="*/ 1306286 h 4948245"/>
              <a:gd name="connsiteX2" fmla="*/ 95 w 2075057"/>
              <a:gd name="connsiteY2" fmla="*/ 3222172 h 4948245"/>
              <a:gd name="connsiteX3" fmla="*/ 1839781 w 2075057"/>
              <a:gd name="connsiteY3" fmla="*/ 4767943 h 4948245"/>
              <a:gd name="connsiteX4" fmla="*/ 1992181 w 2075057"/>
              <a:gd name="connsiteY4" fmla="*/ 4855029 h 4948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57" h="4948245">
                <a:moveTo>
                  <a:pt x="718553" y="0"/>
                </a:moveTo>
                <a:cubicBezTo>
                  <a:pt x="1295495" y="384628"/>
                  <a:pt x="1872438" y="769257"/>
                  <a:pt x="1752695" y="1306286"/>
                </a:cubicBezTo>
                <a:cubicBezTo>
                  <a:pt x="1632952" y="1843315"/>
                  <a:pt x="-14419" y="2645229"/>
                  <a:pt x="95" y="3222172"/>
                </a:cubicBezTo>
                <a:cubicBezTo>
                  <a:pt x="14609" y="3799115"/>
                  <a:pt x="1507767" y="4495800"/>
                  <a:pt x="1839781" y="4767943"/>
                </a:cubicBezTo>
                <a:cubicBezTo>
                  <a:pt x="2171795" y="5040086"/>
                  <a:pt x="2081988" y="4947557"/>
                  <a:pt x="1992181" y="4855029"/>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19" name="Gerade Verbindung mit Pfeil 18"/>
          <p:cNvCxnSpPr/>
          <p:nvPr/>
        </p:nvCxnSpPr>
        <p:spPr>
          <a:xfrm>
            <a:off x="5078413" y="5888038"/>
            <a:ext cx="177800" cy="371475"/>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8"/>
          <p:cNvSpPr txBox="1">
            <a:spLocks noChangeArrowheads="1"/>
          </p:cNvSpPr>
          <p:nvPr/>
        </p:nvSpPr>
        <p:spPr bwMode="auto">
          <a:xfrm>
            <a:off x="323850" y="1471613"/>
            <a:ext cx="3671888" cy="1552575"/>
          </a:xfrm>
          <a:prstGeom prst="rect">
            <a:avLst/>
          </a:prstGeom>
          <a:noFill/>
          <a:ln w="9525">
            <a:noFill/>
            <a:miter lim="800000"/>
            <a:headEnd/>
            <a:tailEnd/>
          </a:ln>
        </p:spPr>
        <p:txBody>
          <a:bodyPr>
            <a:spAutoFit/>
          </a:bodyPr>
          <a:lstStyle/>
          <a:p>
            <a:pPr>
              <a:spcBef>
                <a:spcPct val="50000"/>
              </a:spcBef>
            </a:pPr>
            <a:r>
              <a:rPr lang="cs-CZ" altLang="de-DE" sz="2400" b="1">
                <a:latin typeface="Calibri" pitchFamily="34" charset="0"/>
              </a:rPr>
              <a:t>3. Mezi osobami</a:t>
            </a:r>
            <a:r>
              <a:rPr lang="cs-CZ" altLang="de-DE" sz="2400">
                <a:latin typeface="Calibri" pitchFamily="34" charset="0"/>
              </a:rPr>
              <a:t/>
            </a:r>
            <a:br>
              <a:rPr lang="cs-CZ" altLang="de-DE" sz="2400">
                <a:latin typeface="Calibri" pitchFamily="34" charset="0"/>
              </a:rPr>
            </a:br>
            <a:r>
              <a:rPr lang="cs-CZ" altLang="de-DE" sz="2400">
                <a:latin typeface="Calibri" pitchFamily="34" charset="0"/>
              </a:rPr>
              <a:t>(mezi přepadeným a Samařanem)</a:t>
            </a:r>
            <a:br>
              <a:rPr lang="cs-CZ" altLang="de-DE" sz="2400">
                <a:latin typeface="Calibri" pitchFamily="34" charset="0"/>
              </a:rPr>
            </a:br>
            <a:endParaRPr lang="cs-CZ" altLang="de-DE" sz="2400">
              <a:latin typeface="Calibri" pitchFamily="34" charset="0"/>
            </a:endParaRPr>
          </a:p>
        </p:txBody>
      </p:sp>
      <p:sp>
        <p:nvSpPr>
          <p:cNvPr id="19458" name="Text Box 10"/>
          <p:cNvSpPr txBox="1">
            <a:spLocks noChangeArrowheads="1"/>
          </p:cNvSpPr>
          <p:nvPr/>
        </p:nvSpPr>
        <p:spPr bwMode="auto">
          <a:xfrm>
            <a:off x="298450" y="2960688"/>
            <a:ext cx="3049588" cy="1552575"/>
          </a:xfrm>
          <a:prstGeom prst="rect">
            <a:avLst/>
          </a:prstGeom>
          <a:noFill/>
          <a:ln w="9525">
            <a:noFill/>
            <a:miter lim="800000"/>
            <a:headEnd/>
            <a:tailEnd/>
          </a:ln>
        </p:spPr>
        <p:txBody>
          <a:bodyPr>
            <a:spAutoFit/>
          </a:bodyPr>
          <a:lstStyle/>
          <a:p>
            <a:pPr>
              <a:spcBef>
                <a:spcPct val="50000"/>
              </a:spcBef>
            </a:pPr>
            <a:r>
              <a:rPr lang="cs-CZ" altLang="de-DE" sz="2400" b="1">
                <a:latin typeface="Calibri" pitchFamily="34" charset="0"/>
              </a:rPr>
              <a:t>2. Uvnitř společenství / (náboženské) obce </a:t>
            </a:r>
            <a:r>
              <a:rPr lang="cs-CZ" altLang="de-DE" sz="2400">
                <a:latin typeface="Calibri" pitchFamily="34" charset="0"/>
              </a:rPr>
              <a:t/>
            </a:r>
            <a:br>
              <a:rPr lang="cs-CZ" altLang="de-DE" sz="2400">
                <a:latin typeface="Calibri" pitchFamily="34" charset="0"/>
              </a:rPr>
            </a:br>
            <a:r>
              <a:rPr lang="cs-CZ" altLang="de-DE" sz="2400">
                <a:latin typeface="Calibri" pitchFamily="34" charset="0"/>
              </a:rPr>
              <a:t>(k němu patří přepadený a Levita)</a:t>
            </a:r>
          </a:p>
        </p:txBody>
      </p:sp>
      <p:sp>
        <p:nvSpPr>
          <p:cNvPr id="19459" name="Text Box 11"/>
          <p:cNvSpPr txBox="1">
            <a:spLocks noChangeArrowheads="1"/>
          </p:cNvSpPr>
          <p:nvPr/>
        </p:nvSpPr>
        <p:spPr bwMode="auto">
          <a:xfrm>
            <a:off x="323850" y="4906963"/>
            <a:ext cx="4176713" cy="1552575"/>
          </a:xfrm>
          <a:prstGeom prst="rect">
            <a:avLst/>
          </a:prstGeom>
          <a:noFill/>
          <a:ln w="9525">
            <a:noFill/>
            <a:miter lim="800000"/>
            <a:headEnd/>
            <a:tailEnd/>
          </a:ln>
        </p:spPr>
        <p:txBody>
          <a:bodyPr>
            <a:spAutoFit/>
          </a:bodyPr>
          <a:lstStyle/>
          <a:p>
            <a:pPr>
              <a:spcBef>
                <a:spcPct val="50000"/>
              </a:spcBef>
            </a:pPr>
            <a:r>
              <a:rPr lang="cs-CZ" altLang="de-DE" sz="2400" b="1">
                <a:latin typeface="Calibri" pitchFamily="34" charset="0"/>
              </a:rPr>
              <a:t>1. V rámci společného bytí</a:t>
            </a:r>
            <a:r>
              <a:rPr lang="cs-CZ" altLang="de-DE" sz="2400">
                <a:latin typeface="Calibri" pitchFamily="34" charset="0"/>
              </a:rPr>
              <a:t/>
            </a:r>
            <a:br>
              <a:rPr lang="cs-CZ" altLang="de-DE" sz="2400">
                <a:latin typeface="Calibri" pitchFamily="34" charset="0"/>
              </a:rPr>
            </a:br>
            <a:r>
              <a:rPr lang="cs-CZ" altLang="de-DE" sz="2400">
                <a:latin typeface="Calibri" pitchFamily="34" charset="0"/>
              </a:rPr>
              <a:t>(na cestě jsme ovládáni skrz daný prostor, hospodářství… víru; obchodní stezka)</a:t>
            </a:r>
          </a:p>
        </p:txBody>
      </p:sp>
      <p:sp>
        <p:nvSpPr>
          <p:cNvPr id="19460" name="Text Box 12"/>
          <p:cNvSpPr txBox="1">
            <a:spLocks noChangeArrowheads="1"/>
          </p:cNvSpPr>
          <p:nvPr/>
        </p:nvSpPr>
        <p:spPr bwMode="auto">
          <a:xfrm>
            <a:off x="5868988" y="1400175"/>
            <a:ext cx="3046412" cy="1006475"/>
          </a:xfrm>
          <a:prstGeom prst="rect">
            <a:avLst/>
          </a:prstGeom>
          <a:noFill/>
          <a:ln w="9525">
            <a:noFill/>
            <a:miter lim="800000"/>
            <a:headEnd/>
            <a:tailEnd/>
          </a:ln>
        </p:spPr>
        <p:txBody>
          <a:bodyPr>
            <a:spAutoFit/>
          </a:bodyPr>
          <a:lstStyle/>
          <a:p>
            <a:pPr>
              <a:spcBef>
                <a:spcPct val="50000"/>
              </a:spcBef>
            </a:pPr>
            <a:r>
              <a:rPr lang="cs-CZ" altLang="de-DE" sz="2000">
                <a:latin typeface="Calibri" pitchFamily="34" charset="0"/>
              </a:rPr>
              <a:t>Blízkost a náklonnost </a:t>
            </a:r>
            <a:r>
              <a:rPr lang="cs-CZ" altLang="de-DE" sz="2000">
                <a:solidFill>
                  <a:srgbClr val="FF0000"/>
                </a:solidFill>
                <a:latin typeface="Calibri" pitchFamily="34" charset="0"/>
              </a:rPr>
              <a:t>jedné osoby k </a:t>
            </a:r>
            <a:r>
              <a:rPr lang="de-DE" altLang="de-DE" sz="2000">
                <a:solidFill>
                  <a:srgbClr val="FF0000"/>
                </a:solidFill>
                <a:latin typeface="Calibri" pitchFamily="34" charset="0"/>
              </a:rPr>
              <a:t>dr</a:t>
            </a:r>
            <a:r>
              <a:rPr lang="cs-CZ" altLang="de-DE" sz="2000">
                <a:solidFill>
                  <a:srgbClr val="FF0000"/>
                </a:solidFill>
                <a:latin typeface="Calibri" pitchFamily="34" charset="0"/>
              </a:rPr>
              <a:t>uhé</a:t>
            </a:r>
            <a:r>
              <a:rPr lang="de-DE" altLang="de-DE" sz="2000" b="1">
                <a:solidFill>
                  <a:srgbClr val="FF0000"/>
                </a:solidFill>
                <a:latin typeface="Calibri" pitchFamily="34" charset="0"/>
              </a:rPr>
              <a:t/>
            </a:r>
            <a:br>
              <a:rPr lang="de-DE" altLang="de-DE" sz="2000" b="1">
                <a:solidFill>
                  <a:srgbClr val="FF0000"/>
                </a:solidFill>
                <a:latin typeface="Calibri" pitchFamily="34" charset="0"/>
              </a:rPr>
            </a:br>
            <a:r>
              <a:rPr lang="de-DE" altLang="de-DE" sz="2000" b="1">
                <a:solidFill>
                  <a:srgbClr val="0000FF"/>
                </a:solidFill>
                <a:latin typeface="Calibri" pitchFamily="34" charset="0"/>
              </a:rPr>
              <a:t>PRIMÁ</a:t>
            </a:r>
            <a:r>
              <a:rPr lang="cs-CZ" altLang="de-DE" sz="2000" b="1">
                <a:solidFill>
                  <a:srgbClr val="0000FF"/>
                </a:solidFill>
                <a:latin typeface="Calibri" pitchFamily="34" charset="0"/>
              </a:rPr>
              <a:t>RNÍ PROSTOR</a:t>
            </a:r>
            <a:endParaRPr lang="de-DE" altLang="de-DE" sz="2000" b="1">
              <a:solidFill>
                <a:srgbClr val="0000FF"/>
              </a:solidFill>
              <a:latin typeface="Calibri" pitchFamily="34" charset="0"/>
            </a:endParaRPr>
          </a:p>
        </p:txBody>
      </p:sp>
      <p:sp>
        <p:nvSpPr>
          <p:cNvPr id="19461" name="Text Box 13"/>
          <p:cNvSpPr txBox="1">
            <a:spLocks noChangeArrowheads="1"/>
          </p:cNvSpPr>
          <p:nvPr/>
        </p:nvSpPr>
        <p:spPr bwMode="auto">
          <a:xfrm>
            <a:off x="5891213" y="2935288"/>
            <a:ext cx="3024187" cy="1006475"/>
          </a:xfrm>
          <a:prstGeom prst="rect">
            <a:avLst/>
          </a:prstGeom>
          <a:noFill/>
          <a:ln w="9525">
            <a:noFill/>
            <a:miter lim="800000"/>
            <a:headEnd/>
            <a:tailEnd/>
          </a:ln>
        </p:spPr>
        <p:txBody>
          <a:bodyPr>
            <a:spAutoFit/>
          </a:bodyPr>
          <a:lstStyle/>
          <a:p>
            <a:pPr>
              <a:spcBef>
                <a:spcPct val="50000"/>
              </a:spcBef>
            </a:pPr>
            <a:r>
              <a:rPr lang="de-DE" altLang="de-DE" sz="2000">
                <a:latin typeface="Calibri" pitchFamily="34" charset="0"/>
              </a:rPr>
              <a:t>V</a:t>
            </a:r>
            <a:r>
              <a:rPr lang="cs-CZ" altLang="de-DE" sz="2000">
                <a:latin typeface="Calibri" pitchFamily="34" charset="0"/>
              </a:rPr>
              <a:t>záje</a:t>
            </a:r>
            <a:r>
              <a:rPr lang="de-DE" altLang="de-DE" sz="2000">
                <a:latin typeface="Calibri" pitchFamily="34" charset="0"/>
              </a:rPr>
              <a:t>m</a:t>
            </a:r>
            <a:r>
              <a:rPr lang="cs-CZ" altLang="de-DE" sz="2000">
                <a:latin typeface="Calibri" pitchFamily="34" charset="0"/>
              </a:rPr>
              <a:t>nost </a:t>
            </a:r>
            <a:r>
              <a:rPr lang="cs-CZ" altLang="de-DE" sz="2000">
                <a:solidFill>
                  <a:srgbClr val="FF0000"/>
                </a:solidFill>
                <a:latin typeface="Calibri" pitchFamily="34" charset="0"/>
              </a:rPr>
              <a:t>uvni</a:t>
            </a:r>
            <a:r>
              <a:rPr lang="de-DE" altLang="de-DE" sz="2000">
                <a:solidFill>
                  <a:srgbClr val="FF0000"/>
                </a:solidFill>
                <a:latin typeface="Calibri" pitchFamily="34" charset="0"/>
              </a:rPr>
              <a:t>tř</a:t>
            </a:r>
            <a:r>
              <a:rPr lang="cs-CZ" altLang="de-DE" sz="2000">
                <a:solidFill>
                  <a:srgbClr val="FF0000"/>
                </a:solidFill>
                <a:latin typeface="Calibri" pitchFamily="34" charset="0"/>
              </a:rPr>
              <a:t> společenství</a:t>
            </a:r>
            <a:r>
              <a:rPr lang="de-DE" altLang="de-DE" sz="2000" b="1">
                <a:solidFill>
                  <a:srgbClr val="FF0000"/>
                </a:solidFill>
                <a:latin typeface="Calibri" pitchFamily="34" charset="0"/>
              </a:rPr>
              <a:t/>
            </a:r>
            <a:br>
              <a:rPr lang="de-DE" altLang="de-DE" sz="2000" b="1">
                <a:solidFill>
                  <a:srgbClr val="FF0000"/>
                </a:solidFill>
                <a:latin typeface="Calibri" pitchFamily="34" charset="0"/>
              </a:rPr>
            </a:br>
            <a:r>
              <a:rPr lang="cs-CZ" altLang="de-DE" sz="2000" b="1">
                <a:solidFill>
                  <a:srgbClr val="0000FF"/>
                </a:solidFill>
                <a:latin typeface="Calibri" pitchFamily="34" charset="0"/>
              </a:rPr>
              <a:t>BLÍZ</a:t>
            </a:r>
            <a:r>
              <a:rPr lang="de-DE" altLang="de-DE" sz="2000" b="1">
                <a:solidFill>
                  <a:srgbClr val="0000FF"/>
                </a:solidFill>
                <a:latin typeface="Calibri" pitchFamily="34" charset="0"/>
              </a:rPr>
              <a:t>K</a:t>
            </a:r>
            <a:r>
              <a:rPr lang="cs-CZ" altLang="de-DE" sz="2000" b="1">
                <a:solidFill>
                  <a:srgbClr val="0000FF"/>
                </a:solidFill>
                <a:latin typeface="Calibri" pitchFamily="34" charset="0"/>
              </a:rPr>
              <a:t>Ý PROSTOR</a:t>
            </a:r>
            <a:endParaRPr lang="de-DE" altLang="de-DE" sz="2000" b="1">
              <a:solidFill>
                <a:srgbClr val="0000FF"/>
              </a:solidFill>
              <a:latin typeface="Calibri" pitchFamily="34" charset="0"/>
            </a:endParaRPr>
          </a:p>
        </p:txBody>
      </p:sp>
      <p:sp>
        <p:nvSpPr>
          <p:cNvPr id="19462" name="Text Box 14"/>
          <p:cNvSpPr txBox="1">
            <a:spLocks noChangeArrowheads="1"/>
          </p:cNvSpPr>
          <p:nvPr/>
        </p:nvSpPr>
        <p:spPr bwMode="auto">
          <a:xfrm>
            <a:off x="5791200" y="4906963"/>
            <a:ext cx="2881313" cy="1006475"/>
          </a:xfrm>
          <a:prstGeom prst="rect">
            <a:avLst/>
          </a:prstGeom>
          <a:noFill/>
          <a:ln w="9525">
            <a:noFill/>
            <a:miter lim="800000"/>
            <a:headEnd/>
            <a:tailEnd/>
          </a:ln>
        </p:spPr>
        <p:txBody>
          <a:bodyPr>
            <a:spAutoFit/>
          </a:bodyPr>
          <a:lstStyle/>
          <a:p>
            <a:pPr>
              <a:spcBef>
                <a:spcPct val="50000"/>
              </a:spcBef>
            </a:pPr>
            <a:r>
              <a:rPr lang="cs-CZ" altLang="de-DE" sz="2000">
                <a:latin typeface="Calibri" pitchFamily="34" charset="0"/>
              </a:rPr>
              <a:t>Podpora </a:t>
            </a:r>
            <a:r>
              <a:rPr lang="cs-CZ" altLang="de-DE" sz="2000">
                <a:solidFill>
                  <a:srgbClr val="FF0000"/>
                </a:solidFill>
                <a:latin typeface="Calibri" pitchFamily="34" charset="0"/>
              </a:rPr>
              <a:t>v rámci společného bytí </a:t>
            </a:r>
            <a:r>
              <a:rPr lang="de-DE" altLang="de-DE" sz="2000">
                <a:solidFill>
                  <a:srgbClr val="FF0000"/>
                </a:solidFill>
                <a:latin typeface="Calibri" pitchFamily="34" charset="0"/>
              </a:rPr>
              <a:t/>
            </a:r>
            <a:br>
              <a:rPr lang="de-DE" altLang="de-DE" sz="2000">
                <a:solidFill>
                  <a:srgbClr val="FF0000"/>
                </a:solidFill>
                <a:latin typeface="Calibri" pitchFamily="34" charset="0"/>
              </a:rPr>
            </a:br>
            <a:r>
              <a:rPr lang="de-DE" altLang="de-DE" sz="2000" b="1">
                <a:solidFill>
                  <a:srgbClr val="0000FF"/>
                </a:solidFill>
                <a:latin typeface="Calibri" pitchFamily="34" charset="0"/>
              </a:rPr>
              <a:t>D</a:t>
            </a:r>
            <a:r>
              <a:rPr lang="cs-CZ" altLang="de-DE" sz="2000" b="1">
                <a:solidFill>
                  <a:srgbClr val="0000FF"/>
                </a:solidFill>
                <a:latin typeface="Calibri" pitchFamily="34" charset="0"/>
              </a:rPr>
              <a:t>OPRAVNÍ PROSTOR</a:t>
            </a:r>
            <a:endParaRPr lang="de-DE" altLang="de-DE" sz="2000" b="1">
              <a:solidFill>
                <a:srgbClr val="0000FF"/>
              </a:solidFill>
              <a:latin typeface="Calibri" pitchFamily="34" charset="0"/>
            </a:endParaRPr>
          </a:p>
        </p:txBody>
      </p:sp>
      <p:sp>
        <p:nvSpPr>
          <p:cNvPr id="19466"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grpSp>
        <p:nvGrpSpPr>
          <p:cNvPr id="19467" name="Gruppieren 17"/>
          <p:cNvGrpSpPr>
            <a:grpSpLocks/>
          </p:cNvGrpSpPr>
          <p:nvPr/>
        </p:nvGrpSpPr>
        <p:grpSpPr bwMode="auto">
          <a:xfrm>
            <a:off x="852488" y="120650"/>
            <a:ext cx="7924800" cy="1143000"/>
            <a:chOff x="851851" y="121273"/>
            <a:chExt cx="7924800" cy="1143000"/>
          </a:xfrm>
        </p:grpSpPr>
        <p:sp>
          <p:nvSpPr>
            <p:cNvPr id="21" name="Rectangle 2"/>
            <p:cNvSpPr txBox="1">
              <a:spLocks noChangeArrowheads="1"/>
            </p:cNvSpPr>
            <p:nvPr/>
          </p:nvSpPr>
          <p:spPr>
            <a:xfrm>
              <a:off x="851851" y="121273"/>
              <a:ext cx="7924800" cy="1143000"/>
            </a:xfrm>
            <a:prstGeom prst="rect">
              <a:avLst/>
            </a:prstGeom>
          </p:spPr>
          <p:txBody>
            <a:bodyPr anchor="ctr">
              <a:normAutofit/>
            </a:bodyPr>
            <a:lstStyle/>
            <a:p>
              <a:pPr algn="ctr">
                <a:lnSpc>
                  <a:spcPct val="80000"/>
                </a:lnSpc>
              </a:pPr>
              <a:r>
                <a:rPr lang="cs-CZ" sz="4000">
                  <a:latin typeface="Calibri" pitchFamily="34" charset="0"/>
                </a:rPr>
                <a:t>Láska k bližnímu zasazená do tří prostorů</a:t>
              </a:r>
              <a:r>
                <a:rPr lang="de-DE" sz="4000">
                  <a:latin typeface="Calibri" pitchFamily="34" charset="0"/>
                </a:rPr>
                <a:t> </a:t>
              </a:r>
            </a:p>
          </p:txBody>
        </p:sp>
        <p:sp>
          <p:nvSpPr>
            <p:cNvPr id="19473" name="Line 19"/>
            <p:cNvSpPr>
              <a:spLocks noChangeShapeType="1"/>
            </p:cNvSpPr>
            <p:nvPr/>
          </p:nvSpPr>
          <p:spPr bwMode="auto">
            <a:xfrm>
              <a:off x="1763713" y="620688"/>
              <a:ext cx="6985000" cy="0"/>
            </a:xfrm>
            <a:prstGeom prst="line">
              <a:avLst/>
            </a:prstGeom>
            <a:noFill/>
            <a:ln w="38100">
              <a:solidFill>
                <a:srgbClr val="FF0000"/>
              </a:solidFill>
              <a:round/>
              <a:headEnd/>
              <a:tailEnd/>
            </a:ln>
          </p:spPr>
          <p:txBody>
            <a:bodyPr/>
            <a:lstStyle/>
            <a:p>
              <a:endParaRPr lang="cs-CZ"/>
            </a:p>
          </p:txBody>
        </p:sp>
      </p:grpSp>
      <p:cxnSp>
        <p:nvCxnSpPr>
          <p:cNvPr id="7" name="Gerade Verbindung mit Pfeil 6"/>
          <p:cNvCxnSpPr/>
          <p:nvPr/>
        </p:nvCxnSpPr>
        <p:spPr>
          <a:xfrm flipH="1" flipV="1">
            <a:off x="4751388" y="1471613"/>
            <a:ext cx="22225" cy="5067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469" name="Picture 2"/>
          <p:cNvPicPr>
            <a:picLocks noChangeAspect="1" noChangeArrowheads="1"/>
          </p:cNvPicPr>
          <p:nvPr/>
        </p:nvPicPr>
        <p:blipFill>
          <a:blip r:embed="rId2"/>
          <a:srcRect/>
          <a:stretch>
            <a:fillRect/>
          </a:stretch>
        </p:blipFill>
        <p:spPr bwMode="auto">
          <a:xfrm>
            <a:off x="8235950" y="0"/>
            <a:ext cx="488950" cy="631825"/>
          </a:xfrm>
          <a:prstGeom prst="rect">
            <a:avLst/>
          </a:prstGeom>
          <a:noFill/>
          <a:ln w="9525">
            <a:noFill/>
            <a:miter lim="800000"/>
            <a:headEnd/>
            <a:tailEnd/>
          </a:ln>
        </p:spPr>
      </p:pic>
      <p:sp>
        <p:nvSpPr>
          <p:cNvPr id="28" name="Freihandform 27"/>
          <p:cNvSpPr/>
          <p:nvPr/>
        </p:nvSpPr>
        <p:spPr>
          <a:xfrm>
            <a:off x="3352800" y="1106488"/>
            <a:ext cx="2355850" cy="5073650"/>
          </a:xfrm>
          <a:custGeom>
            <a:avLst/>
            <a:gdLst>
              <a:gd name="connsiteX0" fmla="*/ 718553 w 2075057"/>
              <a:gd name="connsiteY0" fmla="*/ 0 h 4948245"/>
              <a:gd name="connsiteX1" fmla="*/ 1752695 w 2075057"/>
              <a:gd name="connsiteY1" fmla="*/ 1306286 h 4948245"/>
              <a:gd name="connsiteX2" fmla="*/ 95 w 2075057"/>
              <a:gd name="connsiteY2" fmla="*/ 3222172 h 4948245"/>
              <a:gd name="connsiteX3" fmla="*/ 1839781 w 2075057"/>
              <a:gd name="connsiteY3" fmla="*/ 4767943 h 4948245"/>
              <a:gd name="connsiteX4" fmla="*/ 1992181 w 2075057"/>
              <a:gd name="connsiteY4" fmla="*/ 4855029 h 4948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57" h="4948245">
                <a:moveTo>
                  <a:pt x="718553" y="0"/>
                </a:moveTo>
                <a:cubicBezTo>
                  <a:pt x="1295495" y="384628"/>
                  <a:pt x="1872438" y="769257"/>
                  <a:pt x="1752695" y="1306286"/>
                </a:cubicBezTo>
                <a:cubicBezTo>
                  <a:pt x="1632952" y="1843315"/>
                  <a:pt x="-14419" y="2645229"/>
                  <a:pt x="95" y="3222172"/>
                </a:cubicBezTo>
                <a:cubicBezTo>
                  <a:pt x="14609" y="3799115"/>
                  <a:pt x="1507767" y="4495800"/>
                  <a:pt x="1839781" y="4767943"/>
                </a:cubicBezTo>
                <a:cubicBezTo>
                  <a:pt x="2171795" y="5040086"/>
                  <a:pt x="2081988" y="4947557"/>
                  <a:pt x="1992181" y="4855029"/>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36" name="Gerade Verbindung mit Pfeil 35"/>
          <p:cNvCxnSpPr/>
          <p:nvPr/>
        </p:nvCxnSpPr>
        <p:spPr>
          <a:xfrm>
            <a:off x="5761038" y="6237288"/>
            <a:ext cx="107950" cy="101600"/>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465" name="Text Box 20"/>
          <p:cNvSpPr txBox="1">
            <a:spLocks noChangeArrowheads="1"/>
          </p:cNvSpPr>
          <p:nvPr/>
        </p:nvSpPr>
        <p:spPr bwMode="auto">
          <a:xfrm>
            <a:off x="3816350" y="5016500"/>
            <a:ext cx="1870075" cy="1187450"/>
          </a:xfrm>
          <a:prstGeom prst="rect">
            <a:avLst/>
          </a:prstGeom>
          <a:noFill/>
          <a:ln w="9525">
            <a:noFill/>
            <a:miter lim="800000"/>
            <a:headEnd/>
            <a:tailEnd/>
          </a:ln>
        </p:spPr>
        <p:txBody>
          <a:bodyPr>
            <a:spAutoFit/>
          </a:bodyPr>
          <a:lstStyle/>
          <a:p>
            <a:pPr algn="ctr">
              <a:spcBef>
                <a:spcPct val="50000"/>
              </a:spcBef>
            </a:pPr>
            <a:r>
              <a:rPr lang="cs-CZ" altLang="de-DE" sz="2400" b="1">
                <a:solidFill>
                  <a:srgbClr val="FF0000"/>
                </a:solidFill>
                <a:latin typeface="Calibri" pitchFamily="34" charset="0"/>
              </a:rPr>
              <a:t>orientace na obecné blaho</a:t>
            </a:r>
          </a:p>
        </p:txBody>
      </p:sp>
      <p:sp>
        <p:nvSpPr>
          <p:cNvPr id="19464" name="Text Box 19"/>
          <p:cNvSpPr txBox="1">
            <a:spLocks noChangeArrowheads="1"/>
          </p:cNvSpPr>
          <p:nvPr/>
        </p:nvSpPr>
        <p:spPr bwMode="auto">
          <a:xfrm>
            <a:off x="4079875" y="3381375"/>
            <a:ext cx="1509713" cy="457200"/>
          </a:xfrm>
          <a:prstGeom prst="rect">
            <a:avLst/>
          </a:prstGeom>
          <a:noFill/>
          <a:ln w="9525">
            <a:noFill/>
            <a:miter lim="800000"/>
            <a:headEnd/>
            <a:tailEnd/>
          </a:ln>
        </p:spPr>
        <p:txBody>
          <a:bodyPr>
            <a:spAutoFit/>
          </a:bodyPr>
          <a:lstStyle/>
          <a:p>
            <a:pPr algn="ctr">
              <a:spcBef>
                <a:spcPct val="50000"/>
              </a:spcBef>
            </a:pPr>
            <a:r>
              <a:rPr lang="cs-CZ" altLang="de-DE" sz="2400" b="1">
                <a:solidFill>
                  <a:srgbClr val="FF0000"/>
                </a:solidFill>
                <a:latin typeface="Calibri" pitchFamily="34" charset="0"/>
              </a:rPr>
              <a:t>solidárně</a:t>
            </a:r>
          </a:p>
        </p:txBody>
      </p:sp>
      <p:sp>
        <p:nvSpPr>
          <p:cNvPr id="19463" name="Text Box 18"/>
          <p:cNvSpPr txBox="1">
            <a:spLocks noChangeArrowheads="1"/>
          </p:cNvSpPr>
          <p:nvPr/>
        </p:nvSpPr>
        <p:spPr bwMode="auto">
          <a:xfrm>
            <a:off x="4152900" y="1630363"/>
            <a:ext cx="1427163" cy="457200"/>
          </a:xfrm>
          <a:prstGeom prst="rect">
            <a:avLst/>
          </a:prstGeom>
          <a:noFill/>
          <a:ln w="9525">
            <a:noFill/>
            <a:miter lim="800000"/>
            <a:headEnd/>
            <a:tailEnd/>
          </a:ln>
        </p:spPr>
        <p:txBody>
          <a:bodyPr>
            <a:spAutoFit/>
          </a:bodyPr>
          <a:lstStyle/>
          <a:p>
            <a:pPr algn="ctr">
              <a:spcBef>
                <a:spcPct val="50000"/>
              </a:spcBef>
            </a:pPr>
            <a:r>
              <a:rPr lang="cs-CZ" altLang="de-DE" sz="2400" b="1">
                <a:solidFill>
                  <a:srgbClr val="FF0000"/>
                </a:solidFill>
                <a:latin typeface="Calibri" pitchFamily="34" charset="0"/>
              </a:rPr>
              <a:t>láskyplně</a:t>
            </a:r>
            <a:endParaRPr lang="de-DE" altLang="de-DE" sz="24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234950" y="4421188"/>
            <a:ext cx="5345113" cy="1917700"/>
          </a:xfrm>
          <a:prstGeom prst="rect">
            <a:avLst/>
          </a:prstGeom>
          <a:noFill/>
          <a:ln w="9525">
            <a:noFill/>
            <a:miter lim="800000"/>
            <a:headEnd/>
            <a:tailEnd/>
          </a:ln>
        </p:spPr>
        <p:txBody>
          <a:bodyPr>
            <a:spAutoFit/>
          </a:bodyPr>
          <a:lstStyle/>
          <a:p>
            <a:pPr>
              <a:spcBef>
                <a:spcPct val="50000"/>
              </a:spcBef>
            </a:pPr>
            <a:r>
              <a:rPr lang="cs-CZ" altLang="de-DE" sz="2400" b="1">
                <a:solidFill>
                  <a:srgbClr val="FF0000"/>
                </a:solidFill>
                <a:latin typeface="Calibri" pitchFamily="34" charset="0"/>
              </a:rPr>
              <a:t>3. Logika primárního prostoru</a:t>
            </a:r>
            <a:br>
              <a:rPr lang="cs-CZ" altLang="de-DE" sz="2400" b="1">
                <a:solidFill>
                  <a:srgbClr val="FF0000"/>
                </a:solidFill>
                <a:latin typeface="Calibri" pitchFamily="34" charset="0"/>
              </a:rPr>
            </a:br>
            <a:r>
              <a:rPr lang="cs-CZ" altLang="de-DE" sz="2400">
                <a:latin typeface="Calibri" pitchFamily="34" charset="0"/>
              </a:rPr>
              <a:t>Uvnitř struktur, které odpovídají principům dopravních a blízkých společenských struktur </a:t>
            </a:r>
            <a:br>
              <a:rPr lang="cs-CZ" altLang="de-DE" sz="2400">
                <a:latin typeface="Calibri" pitchFamily="34" charset="0"/>
              </a:rPr>
            </a:br>
            <a:r>
              <a:rPr lang="cs-CZ" altLang="de-DE" sz="2400">
                <a:solidFill>
                  <a:srgbClr val="0000FF"/>
                </a:solidFill>
                <a:latin typeface="Calibri" pitchFamily="34" charset="0"/>
              </a:rPr>
              <a:t>nezištné, spolehlivé a láskyplné zacházení</a:t>
            </a:r>
          </a:p>
        </p:txBody>
      </p:sp>
      <p:sp>
        <p:nvSpPr>
          <p:cNvPr id="20482" name="Text Box 3"/>
          <p:cNvSpPr txBox="1">
            <a:spLocks noChangeArrowheads="1"/>
          </p:cNvSpPr>
          <p:nvPr/>
        </p:nvSpPr>
        <p:spPr bwMode="auto">
          <a:xfrm>
            <a:off x="180975" y="1538288"/>
            <a:ext cx="5470525" cy="1187450"/>
          </a:xfrm>
          <a:prstGeom prst="rect">
            <a:avLst/>
          </a:prstGeom>
          <a:noFill/>
          <a:ln w="9525">
            <a:noFill/>
            <a:miter lim="800000"/>
            <a:headEnd/>
            <a:tailEnd/>
          </a:ln>
        </p:spPr>
        <p:txBody>
          <a:bodyPr>
            <a:spAutoFit/>
          </a:bodyPr>
          <a:lstStyle/>
          <a:p>
            <a:pPr>
              <a:spcBef>
                <a:spcPct val="50000"/>
              </a:spcBef>
            </a:pPr>
            <a:r>
              <a:rPr lang="cs-CZ" altLang="de-DE" sz="2400" b="1">
                <a:solidFill>
                  <a:srgbClr val="FF0000"/>
                </a:solidFill>
                <a:latin typeface="Calibri" pitchFamily="34" charset="0"/>
              </a:rPr>
              <a:t>1. Logika dopravního prostoru</a:t>
            </a:r>
            <a:br>
              <a:rPr lang="cs-CZ" altLang="de-DE" sz="2400" b="1">
                <a:solidFill>
                  <a:srgbClr val="FF0000"/>
                </a:solidFill>
                <a:latin typeface="Calibri" pitchFamily="34" charset="0"/>
              </a:rPr>
            </a:br>
            <a:r>
              <a:rPr lang="cs-CZ" altLang="de-DE" sz="2400">
                <a:latin typeface="Calibri" pitchFamily="34" charset="0"/>
              </a:rPr>
              <a:t>Společné bytí. Obchodní prostředí. </a:t>
            </a:r>
            <a:r>
              <a:rPr lang="cs-CZ" altLang="de-DE" sz="2400">
                <a:solidFill>
                  <a:srgbClr val="0000FF"/>
                </a:solidFill>
                <a:latin typeface="Calibri" pitchFamily="34" charset="0"/>
              </a:rPr>
              <a:t>Možný problém: zločinné struktury.</a:t>
            </a:r>
          </a:p>
        </p:txBody>
      </p:sp>
      <p:sp>
        <p:nvSpPr>
          <p:cNvPr id="20483" name="Text Box 4"/>
          <p:cNvSpPr txBox="1">
            <a:spLocks noChangeArrowheads="1"/>
          </p:cNvSpPr>
          <p:nvPr/>
        </p:nvSpPr>
        <p:spPr bwMode="auto">
          <a:xfrm>
            <a:off x="212725" y="2881313"/>
            <a:ext cx="5491163" cy="1552575"/>
          </a:xfrm>
          <a:prstGeom prst="rect">
            <a:avLst/>
          </a:prstGeom>
          <a:noFill/>
          <a:ln w="9525">
            <a:noFill/>
            <a:miter lim="800000"/>
            <a:headEnd/>
            <a:tailEnd/>
          </a:ln>
        </p:spPr>
        <p:txBody>
          <a:bodyPr>
            <a:spAutoFit/>
          </a:bodyPr>
          <a:lstStyle/>
          <a:p>
            <a:pPr>
              <a:spcBef>
                <a:spcPct val="50000"/>
              </a:spcBef>
            </a:pPr>
            <a:r>
              <a:rPr lang="cs-CZ" altLang="de-DE" sz="2400" b="1">
                <a:solidFill>
                  <a:srgbClr val="FF0000"/>
                </a:solidFill>
                <a:latin typeface="Calibri" pitchFamily="34" charset="0"/>
              </a:rPr>
              <a:t>2. Logika blízkého prostoru</a:t>
            </a:r>
            <a:br>
              <a:rPr lang="cs-CZ" altLang="de-DE" sz="2400" b="1">
                <a:solidFill>
                  <a:srgbClr val="FF0000"/>
                </a:solidFill>
                <a:latin typeface="Calibri" pitchFamily="34" charset="0"/>
              </a:rPr>
            </a:br>
            <a:r>
              <a:rPr lang="cs-CZ" altLang="de-DE" sz="2400">
                <a:latin typeface="Calibri" pitchFamily="34" charset="0"/>
              </a:rPr>
              <a:t>Společenství, skupinové struktury. </a:t>
            </a:r>
            <a:r>
              <a:rPr lang="cs-CZ" altLang="de-DE" sz="2400">
                <a:solidFill>
                  <a:srgbClr val="0000FF"/>
                </a:solidFill>
                <a:latin typeface="Calibri" pitchFamily="34" charset="0"/>
              </a:rPr>
              <a:t>Možný problém: skupinové struktury, které nejsou přínosem</a:t>
            </a:r>
            <a:endParaRPr lang="cs-CZ" altLang="de-DE" sz="2400">
              <a:latin typeface="Calibri" pitchFamily="34" charset="0"/>
            </a:endParaRPr>
          </a:p>
        </p:txBody>
      </p:sp>
      <p:pic>
        <p:nvPicPr>
          <p:cNvPr id="20484" name="Picture 2"/>
          <p:cNvPicPr>
            <a:picLocks noChangeAspect="1" noChangeArrowheads="1"/>
          </p:cNvPicPr>
          <p:nvPr/>
        </p:nvPicPr>
        <p:blipFill>
          <a:blip r:embed="rId2"/>
          <a:srcRect/>
          <a:stretch>
            <a:fillRect/>
          </a:stretch>
        </p:blipFill>
        <p:spPr bwMode="auto">
          <a:xfrm>
            <a:off x="6440488" y="2816225"/>
            <a:ext cx="1712912" cy="1079500"/>
          </a:xfrm>
          <a:prstGeom prst="rect">
            <a:avLst/>
          </a:prstGeom>
          <a:noFill/>
          <a:ln w="9525">
            <a:noFill/>
            <a:miter lim="800000"/>
            <a:headEnd/>
            <a:tailEnd/>
          </a:ln>
        </p:spPr>
      </p:pic>
      <p:pic>
        <p:nvPicPr>
          <p:cNvPr id="20485" name="Picture 3"/>
          <p:cNvPicPr>
            <a:picLocks noChangeAspect="1" noChangeArrowheads="1"/>
          </p:cNvPicPr>
          <p:nvPr/>
        </p:nvPicPr>
        <p:blipFill>
          <a:blip r:embed="rId3"/>
          <a:srcRect/>
          <a:stretch>
            <a:fillRect/>
          </a:stretch>
        </p:blipFill>
        <p:spPr bwMode="auto">
          <a:xfrm>
            <a:off x="6892925" y="4478338"/>
            <a:ext cx="1474788" cy="1455737"/>
          </a:xfrm>
          <a:prstGeom prst="rect">
            <a:avLst/>
          </a:prstGeom>
          <a:noFill/>
          <a:ln w="9525">
            <a:noFill/>
            <a:miter lim="800000"/>
            <a:headEnd/>
            <a:tailEnd/>
          </a:ln>
        </p:spPr>
      </p:pic>
      <p:pic>
        <p:nvPicPr>
          <p:cNvPr id="20486" name="Picture 4"/>
          <p:cNvPicPr>
            <a:picLocks noChangeAspect="1" noChangeArrowheads="1"/>
          </p:cNvPicPr>
          <p:nvPr/>
        </p:nvPicPr>
        <p:blipFill>
          <a:blip r:embed="rId4"/>
          <a:srcRect/>
          <a:stretch>
            <a:fillRect/>
          </a:stretch>
        </p:blipFill>
        <p:spPr bwMode="auto">
          <a:xfrm>
            <a:off x="5765800" y="1373188"/>
            <a:ext cx="1936750" cy="1316037"/>
          </a:xfrm>
          <a:prstGeom prst="rect">
            <a:avLst/>
          </a:prstGeom>
          <a:noFill/>
          <a:ln w="9525">
            <a:noFill/>
            <a:miter lim="800000"/>
            <a:headEnd/>
            <a:tailEnd/>
          </a:ln>
        </p:spPr>
      </p:pic>
      <p:pic>
        <p:nvPicPr>
          <p:cNvPr id="20487" name="Picture 13"/>
          <p:cNvPicPr>
            <a:picLocks noChangeAspect="1" noChangeArrowheads="1"/>
          </p:cNvPicPr>
          <p:nvPr/>
        </p:nvPicPr>
        <p:blipFill>
          <a:blip r:embed="rId5"/>
          <a:srcRect/>
          <a:stretch>
            <a:fillRect/>
          </a:stretch>
        </p:blipFill>
        <p:spPr bwMode="auto">
          <a:xfrm>
            <a:off x="7451725" y="1373188"/>
            <a:ext cx="1019175" cy="668337"/>
          </a:xfrm>
          <a:prstGeom prst="rect">
            <a:avLst/>
          </a:prstGeom>
          <a:noFill/>
          <a:ln w="9525">
            <a:noFill/>
            <a:miter lim="800000"/>
            <a:headEnd/>
            <a:tailEnd/>
          </a:ln>
        </p:spPr>
      </p:pic>
      <p:sp>
        <p:nvSpPr>
          <p:cNvPr id="20488" name="Text Box 20"/>
          <p:cNvSpPr txBox="1">
            <a:spLocks noChangeArrowheads="1"/>
          </p:cNvSpPr>
          <p:nvPr/>
        </p:nvSpPr>
        <p:spPr bwMode="auto">
          <a:xfrm>
            <a:off x="0" y="0"/>
            <a:ext cx="1908175" cy="274638"/>
          </a:xfrm>
          <a:prstGeom prst="rect">
            <a:avLst/>
          </a:prstGeom>
          <a:noFill/>
          <a:ln w="9525">
            <a:noFill/>
            <a:miter lim="800000"/>
            <a:headEnd/>
            <a:tailEnd/>
          </a:ln>
        </p:spPr>
        <p:txBody>
          <a:bodyPr>
            <a:spAutoFit/>
          </a:bodyPr>
          <a:lstStyle/>
          <a:p>
            <a:pPr>
              <a:spcBef>
                <a:spcPct val="50000"/>
              </a:spcBef>
            </a:pPr>
            <a:r>
              <a:rPr lang="de-DE" altLang="de-DE" sz="1200" b="1">
                <a:solidFill>
                  <a:schemeClr val="bg2"/>
                </a:solidFill>
                <a:latin typeface="Calibri" pitchFamily="34" charset="0"/>
              </a:rPr>
              <a:t>Elisabeth Jünemann</a:t>
            </a:r>
          </a:p>
        </p:txBody>
      </p:sp>
      <p:grpSp>
        <p:nvGrpSpPr>
          <p:cNvPr id="20489" name="Gruppieren 12"/>
          <p:cNvGrpSpPr>
            <a:grpSpLocks/>
          </p:cNvGrpSpPr>
          <p:nvPr/>
        </p:nvGrpSpPr>
        <p:grpSpPr bwMode="auto">
          <a:xfrm>
            <a:off x="852488" y="120650"/>
            <a:ext cx="7924800" cy="1143000"/>
            <a:chOff x="851851" y="121273"/>
            <a:chExt cx="7924800" cy="1143000"/>
          </a:xfrm>
        </p:grpSpPr>
        <p:sp>
          <p:nvSpPr>
            <p:cNvPr id="14" name="Rectangle 2"/>
            <p:cNvSpPr txBox="1">
              <a:spLocks noChangeArrowheads="1"/>
            </p:cNvSpPr>
            <p:nvPr/>
          </p:nvSpPr>
          <p:spPr>
            <a:xfrm>
              <a:off x="851851" y="121273"/>
              <a:ext cx="7924800" cy="1143000"/>
            </a:xfrm>
            <a:prstGeom prst="rect">
              <a:avLst/>
            </a:prstGeom>
          </p:spPr>
          <p:txBody>
            <a:bodyPr anchor="ctr">
              <a:normAutofit/>
            </a:bodyPr>
            <a:lstStyle/>
            <a:p>
              <a:pPr algn="ctr">
                <a:lnSpc>
                  <a:spcPct val="80000"/>
                </a:lnSpc>
              </a:pPr>
              <a:r>
                <a:rPr lang="cs-CZ" sz="4000">
                  <a:latin typeface="Calibri" pitchFamily="34" charset="0"/>
                </a:rPr>
                <a:t>Láska k bližnímu v křesťanských organizacích</a:t>
              </a:r>
              <a:endParaRPr lang="de-DE" sz="4000">
                <a:latin typeface="Calibri" pitchFamily="34" charset="0"/>
              </a:endParaRPr>
            </a:p>
          </p:txBody>
        </p:sp>
        <p:sp>
          <p:nvSpPr>
            <p:cNvPr id="20496" name="Line 19"/>
            <p:cNvSpPr>
              <a:spLocks noChangeShapeType="1"/>
            </p:cNvSpPr>
            <p:nvPr/>
          </p:nvSpPr>
          <p:spPr bwMode="auto">
            <a:xfrm>
              <a:off x="1763713" y="620688"/>
              <a:ext cx="6985000" cy="0"/>
            </a:xfrm>
            <a:prstGeom prst="line">
              <a:avLst/>
            </a:prstGeom>
            <a:noFill/>
            <a:ln w="38100">
              <a:solidFill>
                <a:srgbClr val="FF0000"/>
              </a:solidFill>
              <a:round/>
              <a:headEnd/>
              <a:tailEnd/>
            </a:ln>
          </p:spPr>
          <p:txBody>
            <a:bodyPr/>
            <a:lstStyle/>
            <a:p>
              <a:endParaRPr lang="cs-CZ"/>
            </a:p>
          </p:txBody>
        </p:sp>
      </p:grpSp>
      <p:pic>
        <p:nvPicPr>
          <p:cNvPr id="20490" name="Picture 2"/>
          <p:cNvPicPr>
            <a:picLocks noChangeAspect="1" noChangeArrowheads="1"/>
          </p:cNvPicPr>
          <p:nvPr/>
        </p:nvPicPr>
        <p:blipFill>
          <a:blip r:embed="rId6"/>
          <a:srcRect/>
          <a:stretch>
            <a:fillRect/>
          </a:stretch>
        </p:blipFill>
        <p:spPr bwMode="auto">
          <a:xfrm>
            <a:off x="8235950" y="0"/>
            <a:ext cx="488950" cy="631825"/>
          </a:xfrm>
          <a:prstGeom prst="rect">
            <a:avLst/>
          </a:prstGeom>
          <a:noFill/>
          <a:ln w="9525">
            <a:noFill/>
            <a:miter lim="800000"/>
            <a:headEnd/>
            <a:tailEnd/>
          </a:ln>
        </p:spPr>
      </p:pic>
      <p:sp>
        <p:nvSpPr>
          <p:cNvPr id="17" name="Freihandform 16"/>
          <p:cNvSpPr/>
          <p:nvPr/>
        </p:nvSpPr>
        <p:spPr>
          <a:xfrm>
            <a:off x="5314950" y="1530350"/>
            <a:ext cx="2251075" cy="4948238"/>
          </a:xfrm>
          <a:custGeom>
            <a:avLst/>
            <a:gdLst>
              <a:gd name="connsiteX0" fmla="*/ 718553 w 2075057"/>
              <a:gd name="connsiteY0" fmla="*/ 0 h 4948245"/>
              <a:gd name="connsiteX1" fmla="*/ 1752695 w 2075057"/>
              <a:gd name="connsiteY1" fmla="*/ 1306286 h 4948245"/>
              <a:gd name="connsiteX2" fmla="*/ 95 w 2075057"/>
              <a:gd name="connsiteY2" fmla="*/ 3222172 h 4948245"/>
              <a:gd name="connsiteX3" fmla="*/ 1839781 w 2075057"/>
              <a:gd name="connsiteY3" fmla="*/ 4767943 h 4948245"/>
              <a:gd name="connsiteX4" fmla="*/ 1992181 w 2075057"/>
              <a:gd name="connsiteY4" fmla="*/ 4855029 h 4948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57" h="4948245">
                <a:moveTo>
                  <a:pt x="718553" y="0"/>
                </a:moveTo>
                <a:cubicBezTo>
                  <a:pt x="1295495" y="384628"/>
                  <a:pt x="1872438" y="769257"/>
                  <a:pt x="1752695" y="1306286"/>
                </a:cubicBezTo>
                <a:cubicBezTo>
                  <a:pt x="1632952" y="1843315"/>
                  <a:pt x="-14419" y="2645229"/>
                  <a:pt x="95" y="3222172"/>
                </a:cubicBezTo>
                <a:cubicBezTo>
                  <a:pt x="14609" y="3799115"/>
                  <a:pt x="1507767" y="4495800"/>
                  <a:pt x="1839781" y="4767943"/>
                </a:cubicBezTo>
                <a:cubicBezTo>
                  <a:pt x="2171795" y="5040086"/>
                  <a:pt x="2081988" y="4947557"/>
                  <a:pt x="1992181" y="4855029"/>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23" name="Gerade Verbindung mit Pfeil 22"/>
          <p:cNvCxnSpPr/>
          <p:nvPr/>
        </p:nvCxnSpPr>
        <p:spPr>
          <a:xfrm flipH="1" flipV="1">
            <a:off x="5940425" y="1450975"/>
            <a:ext cx="144463" cy="79375"/>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493" name="Picture 2" descr="Bildergebnis für kirchengemeinde retzbach"/>
          <p:cNvPicPr>
            <a:picLocks noChangeAspect="1" noChangeArrowheads="1"/>
          </p:cNvPicPr>
          <p:nvPr/>
        </p:nvPicPr>
        <p:blipFill>
          <a:blip r:embed="rId7"/>
          <a:srcRect/>
          <a:stretch>
            <a:fillRect/>
          </a:stretch>
        </p:blipFill>
        <p:spPr bwMode="auto">
          <a:xfrm>
            <a:off x="6527800" y="3676650"/>
            <a:ext cx="2616200" cy="603250"/>
          </a:xfrm>
          <a:prstGeom prst="rect">
            <a:avLst/>
          </a:prstGeom>
          <a:noFill/>
          <a:ln w="9525">
            <a:noFill/>
            <a:miter lim="800000"/>
            <a:headEnd/>
            <a:tailEnd/>
          </a:ln>
        </p:spPr>
      </p:pic>
      <p:pic>
        <p:nvPicPr>
          <p:cNvPr id="20494" name="Picture 4" descr="Bildergebnis für charita olomouc"/>
          <p:cNvPicPr>
            <a:picLocks noChangeAspect="1" noChangeArrowheads="1"/>
          </p:cNvPicPr>
          <p:nvPr/>
        </p:nvPicPr>
        <p:blipFill>
          <a:blip r:embed="rId8"/>
          <a:srcRect/>
          <a:stretch>
            <a:fillRect/>
          </a:stretch>
        </p:blipFill>
        <p:spPr bwMode="auto">
          <a:xfrm>
            <a:off x="7608888" y="5514975"/>
            <a:ext cx="142398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a:srcRect/>
          <a:stretch>
            <a:fillRect/>
          </a:stretch>
        </p:blipFill>
        <p:spPr bwMode="auto">
          <a:xfrm>
            <a:off x="4448175" y="2828925"/>
            <a:ext cx="1060450" cy="744538"/>
          </a:xfrm>
          <a:prstGeom prst="rect">
            <a:avLst/>
          </a:prstGeom>
          <a:noFill/>
          <a:ln w="9525">
            <a:noFill/>
            <a:miter lim="800000"/>
            <a:headEnd/>
            <a:tailEnd/>
          </a:ln>
        </p:spPr>
      </p:pic>
      <p:pic>
        <p:nvPicPr>
          <p:cNvPr id="21507" name="Picture 2"/>
          <p:cNvPicPr>
            <a:picLocks noChangeAspect="1" noChangeArrowheads="1"/>
          </p:cNvPicPr>
          <p:nvPr/>
        </p:nvPicPr>
        <p:blipFill>
          <a:blip r:embed="rId3"/>
          <a:srcRect/>
          <a:stretch>
            <a:fillRect/>
          </a:stretch>
        </p:blipFill>
        <p:spPr bwMode="auto">
          <a:xfrm>
            <a:off x="1692275" y="2692400"/>
            <a:ext cx="3884613" cy="1839913"/>
          </a:xfrm>
          <a:prstGeom prst="rect">
            <a:avLst/>
          </a:prstGeom>
          <a:noFill/>
          <a:ln w="9525">
            <a:solidFill>
              <a:srgbClr val="FF0000"/>
            </a:solidFill>
            <a:miter lim="800000"/>
            <a:headEnd/>
            <a:tailEnd/>
          </a:ln>
        </p:spPr>
      </p:pic>
      <p:sp>
        <p:nvSpPr>
          <p:cNvPr id="21508" name="Titel 1"/>
          <p:cNvSpPr>
            <a:spLocks noGrp="1"/>
          </p:cNvSpPr>
          <p:nvPr>
            <p:ph type="title"/>
          </p:nvPr>
        </p:nvSpPr>
        <p:spPr>
          <a:xfrm>
            <a:off x="468313" y="0"/>
            <a:ext cx="8229600" cy="1143000"/>
          </a:xfrm>
        </p:spPr>
        <p:txBody>
          <a:bodyPr/>
          <a:lstStyle/>
          <a:p>
            <a:pPr algn="r"/>
            <a:r>
              <a:rPr lang="cs-CZ" smtClean="0"/>
              <a:t>Očekávání lásky</a:t>
            </a:r>
            <a:r>
              <a:rPr lang="de-DE" smtClean="0"/>
              <a:t> … </a:t>
            </a:r>
          </a:p>
        </p:txBody>
      </p:sp>
      <p:sp>
        <p:nvSpPr>
          <p:cNvPr id="2" name="Nach oben gekrümmter Pfeil 1"/>
          <p:cNvSpPr/>
          <p:nvPr/>
        </p:nvSpPr>
        <p:spPr>
          <a:xfrm rot="18367012">
            <a:off x="219869" y="457994"/>
            <a:ext cx="1216025" cy="731837"/>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pic>
        <p:nvPicPr>
          <p:cNvPr id="21510" name="Picture 2"/>
          <p:cNvPicPr>
            <a:picLocks noChangeAspect="1" noChangeArrowheads="1"/>
          </p:cNvPicPr>
          <p:nvPr/>
        </p:nvPicPr>
        <p:blipFill>
          <a:blip r:embed="rId4"/>
          <a:srcRect/>
          <a:stretch>
            <a:fillRect/>
          </a:stretch>
        </p:blipFill>
        <p:spPr bwMode="auto">
          <a:xfrm>
            <a:off x="7092950" y="2663825"/>
            <a:ext cx="1693863" cy="2195513"/>
          </a:xfrm>
          <a:prstGeom prst="rect">
            <a:avLst/>
          </a:prstGeom>
          <a:noFill/>
          <a:ln w="9525">
            <a:noFill/>
            <a:miter lim="800000"/>
            <a:headEnd/>
            <a:tailEnd/>
          </a:ln>
        </p:spPr>
      </p:pic>
      <p:sp>
        <p:nvSpPr>
          <p:cNvPr id="11" name="Freihandform 10"/>
          <p:cNvSpPr/>
          <p:nvPr/>
        </p:nvSpPr>
        <p:spPr>
          <a:xfrm>
            <a:off x="5651500" y="1944688"/>
            <a:ext cx="2089150" cy="4464050"/>
          </a:xfrm>
          <a:custGeom>
            <a:avLst/>
            <a:gdLst>
              <a:gd name="connsiteX0" fmla="*/ 718553 w 2075057"/>
              <a:gd name="connsiteY0" fmla="*/ 0 h 4948245"/>
              <a:gd name="connsiteX1" fmla="*/ 1752695 w 2075057"/>
              <a:gd name="connsiteY1" fmla="*/ 1306286 h 4948245"/>
              <a:gd name="connsiteX2" fmla="*/ 95 w 2075057"/>
              <a:gd name="connsiteY2" fmla="*/ 3222172 h 4948245"/>
              <a:gd name="connsiteX3" fmla="*/ 1839781 w 2075057"/>
              <a:gd name="connsiteY3" fmla="*/ 4767943 h 4948245"/>
              <a:gd name="connsiteX4" fmla="*/ 1992181 w 2075057"/>
              <a:gd name="connsiteY4" fmla="*/ 4855029 h 4948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57" h="4948245">
                <a:moveTo>
                  <a:pt x="718553" y="0"/>
                </a:moveTo>
                <a:cubicBezTo>
                  <a:pt x="1295495" y="384628"/>
                  <a:pt x="1872438" y="769257"/>
                  <a:pt x="1752695" y="1306286"/>
                </a:cubicBezTo>
                <a:cubicBezTo>
                  <a:pt x="1632952" y="1843315"/>
                  <a:pt x="-14419" y="2645229"/>
                  <a:pt x="95" y="3222172"/>
                </a:cubicBezTo>
                <a:cubicBezTo>
                  <a:pt x="14609" y="3799115"/>
                  <a:pt x="1507767" y="4495800"/>
                  <a:pt x="1839781" y="4767943"/>
                </a:cubicBezTo>
                <a:cubicBezTo>
                  <a:pt x="2171795" y="5040086"/>
                  <a:pt x="2081988" y="4947557"/>
                  <a:pt x="1992181" y="4855029"/>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13" name="Gerade Verbindung mit Pfeil 12"/>
          <p:cNvCxnSpPr/>
          <p:nvPr/>
        </p:nvCxnSpPr>
        <p:spPr>
          <a:xfrm flipH="1" flipV="1">
            <a:off x="6156325" y="1825625"/>
            <a:ext cx="215900" cy="125413"/>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457200" y="1268413"/>
            <a:ext cx="8686800" cy="5473700"/>
          </a:xfrm>
        </p:spPr>
        <p:txBody>
          <a:bodyPr>
            <a:noAutofit/>
          </a:bodyPr>
          <a:lstStyle/>
          <a:p>
            <a:r>
              <a:rPr lang="cs-CZ" altLang="de-DE" sz="2400" b="1" smtClean="0">
                <a:solidFill>
                  <a:srgbClr val="FF0000"/>
                </a:solidFill>
              </a:rPr>
              <a:t>Očekávání lásky k bližnímu, </a:t>
            </a:r>
            <a:r>
              <a:rPr lang="cs-CZ" altLang="de-DE" sz="2400" smtClean="0"/>
              <a:t>která se odkazuje na následování Ježíše, </a:t>
            </a:r>
            <a:r>
              <a:rPr lang="cs-CZ" altLang="de-DE" sz="2400" smtClean="0">
                <a:solidFill>
                  <a:srgbClr val="FF0000"/>
                </a:solidFill>
              </a:rPr>
              <a:t>jsou v první řadě očekávání pocházející z</a:t>
            </a:r>
            <a:r>
              <a:rPr lang="cs-CZ" altLang="de-DE" sz="2400" smtClean="0"/>
              <a:t> </a:t>
            </a:r>
            <a:r>
              <a:rPr lang="cs-CZ" altLang="de-DE" sz="2400" b="1" smtClean="0">
                <a:solidFill>
                  <a:srgbClr val="FF0000"/>
                </a:solidFill>
              </a:rPr>
              <a:t>primárního prostoru. </a:t>
            </a:r>
            <a:r>
              <a:rPr lang="cs-CZ" altLang="de-DE" sz="2400" smtClean="0"/>
              <a:t>A také tam je nutné je vyplnit.</a:t>
            </a:r>
            <a:r>
              <a:rPr lang="cs-CZ" altLang="de-DE" sz="2400" b="1" smtClean="0">
                <a:solidFill>
                  <a:srgbClr val="FF0000"/>
                </a:solidFill>
              </a:rPr>
              <a:t> </a:t>
            </a:r>
            <a:endParaRPr lang="cs-CZ" altLang="de-DE" sz="2400" smtClean="0">
              <a:solidFill>
                <a:srgbClr val="FF0000"/>
              </a:solidFill>
            </a:endParaRPr>
          </a:p>
          <a:p>
            <a:pPr>
              <a:buFont typeface="Arial" pitchFamily="34" charset="0"/>
              <a:buNone/>
            </a:pPr>
            <a:endParaRPr lang="cs-CZ" sz="2400" smtClean="0"/>
          </a:p>
          <a:p>
            <a:endParaRPr lang="de-DE" sz="2400" smtClean="0"/>
          </a:p>
          <a:p>
            <a:endParaRPr lang="de-DE" sz="2400" smtClean="0"/>
          </a:p>
          <a:p>
            <a:endParaRPr lang="de-DE" sz="2400" smtClean="0"/>
          </a:p>
          <a:p>
            <a:endParaRPr lang="de-DE" sz="2400" smtClean="0"/>
          </a:p>
          <a:p>
            <a:endParaRPr lang="cs-CZ" sz="2400" smtClean="0"/>
          </a:p>
          <a:p>
            <a:r>
              <a:rPr lang="cs-CZ" sz="2400" smtClean="0"/>
              <a:t>Je nezbytné podporovat tato očekávání pomocí odpovídajících </a:t>
            </a:r>
            <a:r>
              <a:rPr lang="cs-CZ" sz="2400" smtClean="0">
                <a:solidFill>
                  <a:srgbClr val="FF0000"/>
                </a:solidFill>
              </a:rPr>
              <a:t>struktur daného společenství</a:t>
            </a:r>
            <a:endParaRPr lang="de-DE" sz="2400" smtClean="0">
              <a:solidFill>
                <a:srgbClr val="FF0000"/>
              </a:solidFill>
            </a:endParaRPr>
          </a:p>
          <a:p>
            <a:r>
              <a:rPr lang="cs-CZ" sz="2400" smtClean="0"/>
              <a:t>A ty musí být realizovány pomocí odpovídajících </a:t>
            </a:r>
            <a:r>
              <a:rPr lang="cs-CZ" sz="2400" smtClean="0">
                <a:solidFill>
                  <a:srgbClr val="FF0000"/>
                </a:solidFill>
              </a:rPr>
              <a:t>struktur v dané společnosti</a:t>
            </a:r>
            <a:endParaRPr lang="de-DE" sz="240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2147</Words>
  <Application>Microsoft Office PowerPoint</Application>
  <PresentationFormat>Předvádění na obrazovce (4:3)</PresentationFormat>
  <Paragraphs>171</Paragraphs>
  <Slides>27</Slides>
  <Notes>0</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Larissa-Design</vt:lpstr>
      <vt:lpstr>Organizovaná láska k bližnímu.   </vt:lpstr>
      <vt:lpstr>Očekávání lásky … </vt:lpstr>
      <vt:lpstr>Láska k bližnímu  jako vyšší princip v podobenství o milosrdném Samaritánovi  (Lukáš 10,25-37)</vt:lpstr>
      <vt:lpstr>Snímek 4</vt:lpstr>
      <vt:lpstr>Snímek 5</vt:lpstr>
      <vt:lpstr>Snímek 6</vt:lpstr>
      <vt:lpstr>Snímek 7</vt:lpstr>
      <vt:lpstr>Snímek 8</vt:lpstr>
      <vt:lpstr>Očekávání lásky … </vt:lpstr>
      <vt:lpstr>Sv. Alžběta (Durynská) 1207-1231</vt:lpstr>
      <vt:lpstr>Sv. Alžběta formuje organizační principy v následujících směrech: </vt:lpstr>
      <vt:lpstr>Láska – v organizaci</vt:lpstr>
      <vt:lpstr>1. O co se jedná?</vt:lpstr>
      <vt:lpstr>1. O tohle:</vt:lpstr>
      <vt:lpstr>2. Jaké zvolit postupy?</vt:lpstr>
      <vt:lpstr>2.1 Uskutečnění hlavních myšlenek</vt:lpstr>
      <vt:lpstr>2.2 Uskutečnění hlavních myšlenek</vt:lpstr>
      <vt:lpstr>2.3 Uskutečnění hlavních myšlenek</vt:lpstr>
      <vt:lpstr>3. Co lze a co už ne?</vt:lpstr>
      <vt:lpstr>3.1.1 Co lze:</vt:lpstr>
      <vt:lpstr>3.1.2 Co lze:</vt:lpstr>
      <vt:lpstr>3.1.3 Co lze:</vt:lpstr>
      <vt:lpstr>3.2.1 Co nelze:</vt:lpstr>
      <vt:lpstr>3.2.2 Co nelze:</vt:lpstr>
      <vt:lpstr>3.2.3 Co nelze:</vt:lpstr>
      <vt:lpstr>Sv. Alžběta – v organizacích:</vt:lpstr>
      <vt:lpstr>Organizovaná láska k bližnímu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Elisabeth Jünemann</dc:creator>
  <cp:lastModifiedBy>notebook</cp:lastModifiedBy>
  <cp:revision>94</cp:revision>
  <dcterms:created xsi:type="dcterms:W3CDTF">2015-05-02T06:15:19Z</dcterms:created>
  <dcterms:modified xsi:type="dcterms:W3CDTF">2015-09-16T19:17:26Z</dcterms:modified>
</cp:coreProperties>
</file>